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4" r:id="rId3"/>
  </p:sldMasterIdLst>
  <p:notesMasterIdLst>
    <p:notesMasterId r:id="rId22"/>
  </p:notesMasterIdLst>
  <p:sldIdLst>
    <p:sldId id="257" r:id="rId4"/>
    <p:sldId id="260" r:id="rId5"/>
    <p:sldId id="261" r:id="rId6"/>
    <p:sldId id="256" r:id="rId7"/>
    <p:sldId id="258" r:id="rId8"/>
    <p:sldId id="267" r:id="rId9"/>
    <p:sldId id="268" r:id="rId10"/>
    <p:sldId id="270" r:id="rId11"/>
    <p:sldId id="271" r:id="rId12"/>
    <p:sldId id="277" r:id="rId13"/>
    <p:sldId id="278" r:id="rId14"/>
    <p:sldId id="279" r:id="rId15"/>
    <p:sldId id="273" r:id="rId16"/>
    <p:sldId id="274" r:id="rId17"/>
    <p:sldId id="282" r:id="rId18"/>
    <p:sldId id="280" r:id="rId19"/>
    <p:sldId id="275" r:id="rId20"/>
    <p:sldId id="259" r:id="rId21"/>
  </p:sldIdLst>
  <p:sldSz cx="9144000" cy="6858000" type="screen4x3"/>
  <p:notesSz cx="6858000" cy="9144000"/>
  <p:embeddedFontLst>
    <p:embeddedFont>
      <p:font typeface="나눔고딕" panose="020B0600000101010101" charset="-127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7E79"/>
    <a:srgbClr val="11A6FF"/>
    <a:srgbClr val="A4BF3A"/>
    <a:srgbClr val="FFBF00"/>
    <a:srgbClr val="E84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72" y="3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B1F25-F579-4797-940C-2CA95F20B49D}" type="datetimeFigureOut">
              <a:rPr lang="ko-KR" altLang="en-US" smtClean="0"/>
              <a:t>2015-06-18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09610-6A67-4F20-B6E1-4AFC0E06F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588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2021-D8B7-40DF-865A-DB0DAC7B5F4C}" type="datetimeFigureOut">
              <a:rPr lang="ko-KR" altLang="en-US" smtClean="0"/>
              <a:t>2015-06-18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BBD5-5DFE-422E-9407-F3FC73A3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18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2021-D8B7-40DF-865A-DB0DAC7B5F4C}" type="datetimeFigureOut">
              <a:rPr lang="ko-KR" altLang="en-US" smtClean="0"/>
              <a:t>2015-06-18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BBD5-5DFE-422E-9407-F3FC73A3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715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2021-D8B7-40DF-865A-DB0DAC7B5F4C}" type="datetimeFigureOut">
              <a:rPr lang="ko-KR" altLang="en-US" smtClean="0"/>
              <a:t>2015-06-18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BBD5-5DFE-422E-9407-F3FC73A3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13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33206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66835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0861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9972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22149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47711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0689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12518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2021-D8B7-40DF-865A-DB0DAC7B5F4C}" type="datetimeFigureOut">
              <a:rPr lang="ko-KR" altLang="en-US" smtClean="0"/>
              <a:t>2015-06-18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BBD5-5DFE-422E-9407-F3FC73A3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8680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4847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14927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43566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21012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88231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00940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58410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64430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24464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93836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2021-D8B7-40DF-865A-DB0DAC7B5F4C}" type="datetimeFigureOut">
              <a:rPr lang="ko-KR" altLang="en-US" smtClean="0"/>
              <a:t>2015-06-18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BBD5-5DFE-422E-9407-F3FC73A3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5062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20296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44141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36597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73083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20029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64681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81231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2906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2021-D8B7-40DF-865A-DB0DAC7B5F4C}" type="datetimeFigureOut">
              <a:rPr lang="ko-KR" altLang="en-US" smtClean="0"/>
              <a:t>2015-06-18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BBD5-5DFE-422E-9407-F3FC73A3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81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2021-D8B7-40DF-865A-DB0DAC7B5F4C}" type="datetimeFigureOut">
              <a:rPr lang="ko-KR" altLang="en-US" smtClean="0"/>
              <a:t>2015-06-18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BBD5-5DFE-422E-9407-F3FC73A3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10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2021-D8B7-40DF-865A-DB0DAC7B5F4C}" type="datetimeFigureOut">
              <a:rPr lang="ko-KR" altLang="en-US" smtClean="0"/>
              <a:t>2015-06-18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BBD5-5DFE-422E-9407-F3FC73A3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93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2021-D8B7-40DF-865A-DB0DAC7B5F4C}" type="datetimeFigureOut">
              <a:rPr lang="ko-KR" altLang="en-US" smtClean="0"/>
              <a:t>2015-06-18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BBD5-5DFE-422E-9407-F3FC73A3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235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2021-D8B7-40DF-865A-DB0DAC7B5F4C}" type="datetimeFigureOut">
              <a:rPr lang="ko-KR" altLang="en-US" smtClean="0"/>
              <a:t>2015-06-18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BBD5-5DFE-422E-9407-F3FC73A3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445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2021-D8B7-40DF-865A-DB0DAC7B5F4C}" type="datetimeFigureOut">
              <a:rPr lang="ko-KR" altLang="en-US" smtClean="0"/>
              <a:t>2015-06-18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BBD5-5DFE-422E-9407-F3FC73A3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257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52021-D8B7-40DF-865A-DB0DAC7B5F4C}" type="datetimeFigureOut">
              <a:rPr lang="ko-KR" altLang="en-US" smtClean="0"/>
              <a:t>2015-06-18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4BBD5-5DFE-422E-9407-F3FC73A3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798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206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>
    <p:fade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573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ransition>
    <p:fade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496" y="2037629"/>
            <a:ext cx="9171796" cy="4820371"/>
            <a:chOff x="35496" y="2037629"/>
            <a:chExt cx="9171796" cy="4820371"/>
          </a:xfrm>
        </p:grpSpPr>
        <p:sp>
          <p:nvSpPr>
            <p:cNvPr id="8" name="TextBox 7"/>
            <p:cNvSpPr txBox="1"/>
            <p:nvPr/>
          </p:nvSpPr>
          <p:spPr>
            <a:xfrm>
              <a:off x="1214414" y="2276872"/>
              <a:ext cx="5661842" cy="1169551"/>
            </a:xfrm>
            <a:prstGeom prst="rect">
              <a:avLst/>
            </a:prstGeom>
            <a:noFill/>
            <a:effectLst>
              <a:outerShdw blurRad="2667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ln w="6350">
                    <a:noFill/>
                  </a:ln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60000">
                        <a:srgbClr val="181717"/>
                      </a:gs>
                    </a:gsLst>
                    <a:lin ang="5400000" scaled="1"/>
                    <a:tileRect/>
                  </a:gradFill>
                  <a:effectLst>
                    <a:outerShdw blurRad="50800" dist="25400" dir="5400000" algn="t" rotWithShape="0">
                      <a:prstClr val="black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WACH</a:t>
              </a:r>
              <a:br>
                <a:rPr lang="en-US" altLang="ko-KR" sz="4000" dirty="0">
                  <a:ln w="6350">
                    <a:noFill/>
                  </a:ln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60000">
                        <a:srgbClr val="181717"/>
                      </a:gs>
                    </a:gsLst>
                    <a:lin ang="5400000" scaled="1"/>
                    <a:tileRect/>
                  </a:gradFill>
                  <a:effectLst>
                    <a:outerShdw blurRad="50800" dist="25400" dir="5400000" algn="t" rotWithShape="0">
                      <a:prstClr val="black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en-US" altLang="ko-KR" sz="3000" dirty="0">
                  <a:ln w="635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>
                    <a:outerShdw blurRad="50800" dist="25400" dir="5400000" algn="t" rotWithShape="0">
                      <a:prstClr val="black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We Are Creative Human</a:t>
              </a:r>
            </a:p>
          </p:txBody>
        </p:sp>
        <p:sp>
          <p:nvSpPr>
            <p:cNvPr id="9" name="Text Box 10"/>
            <p:cNvSpPr txBox="1">
              <a:spLocks noChangeArrowheads="1"/>
            </p:cNvSpPr>
            <p:nvPr/>
          </p:nvSpPr>
          <p:spPr bwMode="auto">
            <a:xfrm>
              <a:off x="1214414" y="3916924"/>
              <a:ext cx="21755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801688"/>
              <a:r>
                <a:rPr lang="ko-KR" altLang="en-US" sz="1600" b="1" dirty="0">
                  <a:solidFill>
                    <a:srgbClr val="82A53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김희승 임승한 최선아</a:t>
              </a:r>
              <a:endParaRPr kumimoji="1" lang="ko-KR" altLang="ko-KR" sz="1600" b="1" dirty="0">
                <a:solidFill>
                  <a:srgbClr val="82A5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00" t="7349" r="14951" b="7601"/>
            <a:stretch/>
          </p:blipFill>
          <p:spPr>
            <a:xfrm>
              <a:off x="5220072" y="2037629"/>
              <a:ext cx="3987220" cy="482037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6" y="5949280"/>
              <a:ext cx="4152900" cy="819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1310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기능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28597" y="1648439"/>
            <a:ext cx="8391875" cy="5092929"/>
            <a:chOff x="88368" y="1515682"/>
            <a:chExt cx="8391875" cy="523694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00" t="8540" r="34901" b="8510"/>
            <a:stretch/>
          </p:blipFill>
          <p:spPr>
            <a:xfrm>
              <a:off x="5959963" y="1581142"/>
              <a:ext cx="2520280" cy="5171485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52" t="6895" r="35798" b="9106"/>
            <a:stretch/>
          </p:blipFill>
          <p:spPr>
            <a:xfrm>
              <a:off x="88368" y="1515682"/>
              <a:ext cx="2349752" cy="523694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93" t="5250" r="27557" b="5502"/>
            <a:stretch/>
          </p:blipFill>
          <p:spPr>
            <a:xfrm>
              <a:off x="2562669" y="1694213"/>
              <a:ext cx="3272744" cy="5058414"/>
            </a:xfrm>
            <a:prstGeom prst="rect">
              <a:avLst/>
            </a:prstGeom>
          </p:spPr>
        </p:pic>
      </p:grpSp>
      <p:sp>
        <p:nvSpPr>
          <p:cNvPr id="19" name="오각형 18"/>
          <p:cNvSpPr/>
          <p:nvPr/>
        </p:nvSpPr>
        <p:spPr bwMode="gray">
          <a:xfrm>
            <a:off x="428595" y="1239143"/>
            <a:ext cx="2000265" cy="461665"/>
          </a:xfrm>
          <a:prstGeom prst="homePlate">
            <a:avLst>
              <a:gd name="adj" fmla="val 38680"/>
            </a:avLst>
          </a:prstGeom>
          <a:solidFill>
            <a:srgbClr val="FFBF00"/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37863063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기능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295746" y="1412776"/>
            <a:ext cx="11735492" cy="5667768"/>
            <a:chOff x="-1764704" y="1412776"/>
            <a:chExt cx="11735492" cy="566776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53"/>
            <a:stretch/>
          </p:blipFill>
          <p:spPr>
            <a:xfrm>
              <a:off x="-1764704" y="1772816"/>
              <a:ext cx="7631036" cy="530772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760" y="1412776"/>
              <a:ext cx="7559028" cy="5667768"/>
            </a:xfrm>
            <a:prstGeom prst="rect">
              <a:avLst/>
            </a:prstGeom>
          </p:spPr>
        </p:pic>
      </p:grpSp>
      <p:sp>
        <p:nvSpPr>
          <p:cNvPr id="17" name="갈매기형 수장 16"/>
          <p:cNvSpPr/>
          <p:nvPr/>
        </p:nvSpPr>
        <p:spPr bwMode="gray">
          <a:xfrm>
            <a:off x="1492185" y="1227602"/>
            <a:ext cx="2071703" cy="484747"/>
          </a:xfrm>
          <a:prstGeom prst="chevron">
            <a:avLst>
              <a:gd name="adj" fmla="val 38680"/>
            </a:avLst>
          </a:prstGeom>
          <a:solidFill>
            <a:srgbClr val="FB625C"/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메뉴 정보</a:t>
            </a:r>
          </a:p>
        </p:txBody>
      </p:sp>
      <p:sp>
        <p:nvSpPr>
          <p:cNvPr id="18" name="갈매기형 수장 17"/>
          <p:cNvSpPr/>
          <p:nvPr/>
        </p:nvSpPr>
        <p:spPr bwMode="gray">
          <a:xfrm>
            <a:off x="5596641" y="1234003"/>
            <a:ext cx="2071703" cy="484747"/>
          </a:xfrm>
          <a:prstGeom prst="chevron">
            <a:avLst>
              <a:gd name="adj" fmla="val 39551"/>
            </a:avLst>
          </a:prstGeom>
          <a:solidFill>
            <a:srgbClr val="A4BF3A"/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영업 안내</a:t>
            </a:r>
          </a:p>
        </p:txBody>
      </p:sp>
    </p:spTree>
    <p:extLst>
      <p:ext uri="{BB962C8B-B14F-4D97-AF65-F5344CB8AC3E}">
        <p14:creationId xmlns:p14="http://schemas.microsoft.com/office/powerpoint/2010/main" val="1033193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기능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917358" y="1412776"/>
            <a:ext cx="10978716" cy="5667768"/>
            <a:chOff x="-1251826" y="1412776"/>
            <a:chExt cx="10978716" cy="566776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53"/>
            <a:stretch/>
          </p:blipFill>
          <p:spPr>
            <a:xfrm>
              <a:off x="-1251826" y="1772816"/>
              <a:ext cx="5667768" cy="530772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412776"/>
              <a:ext cx="5667768" cy="566776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9122" y="1412776"/>
              <a:ext cx="5667768" cy="5667768"/>
            </a:xfrm>
            <a:prstGeom prst="rect">
              <a:avLst/>
            </a:prstGeom>
          </p:spPr>
        </p:pic>
      </p:grpSp>
      <p:sp>
        <p:nvSpPr>
          <p:cNvPr id="11" name="갈매기형 수장 10"/>
          <p:cNvSpPr/>
          <p:nvPr/>
        </p:nvSpPr>
        <p:spPr bwMode="gray">
          <a:xfrm>
            <a:off x="916121" y="1227602"/>
            <a:ext cx="2071703" cy="484747"/>
          </a:xfrm>
          <a:prstGeom prst="chevron">
            <a:avLst>
              <a:gd name="adj" fmla="val 38680"/>
            </a:avLst>
          </a:prstGeom>
          <a:solidFill>
            <a:srgbClr val="FB625C"/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매장 검색</a:t>
            </a:r>
          </a:p>
        </p:txBody>
      </p:sp>
      <p:sp>
        <p:nvSpPr>
          <p:cNvPr id="12" name="갈매기형 수장 11"/>
          <p:cNvSpPr/>
          <p:nvPr/>
        </p:nvSpPr>
        <p:spPr bwMode="gray">
          <a:xfrm>
            <a:off x="3563888" y="1234003"/>
            <a:ext cx="2071703" cy="484747"/>
          </a:xfrm>
          <a:prstGeom prst="chevron">
            <a:avLst>
              <a:gd name="adj" fmla="val 39551"/>
            </a:avLst>
          </a:prstGeom>
          <a:solidFill>
            <a:srgbClr val="A4BF3A"/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지도 검색</a:t>
            </a:r>
            <a:endParaRPr lang="ko-KR" altLang="en-US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3" name="갈매기형 수장 12"/>
          <p:cNvSpPr/>
          <p:nvPr/>
        </p:nvSpPr>
        <p:spPr bwMode="gray">
          <a:xfrm>
            <a:off x="6244713" y="1227602"/>
            <a:ext cx="2071703" cy="484747"/>
          </a:xfrm>
          <a:prstGeom prst="chevron">
            <a:avLst>
              <a:gd name="adj" fmla="val 38680"/>
            </a:avLst>
          </a:prstGeom>
          <a:solidFill>
            <a:srgbClr val="11A6FF"/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프로젝트</a:t>
            </a:r>
            <a:endParaRPr lang="ko-KR" altLang="en-US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971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7409" y="3075057"/>
            <a:ext cx="7089182" cy="707886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6350">
                  <a:noFill/>
                </a:ln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en-US" altLang="ko-KR" sz="4000" dirty="0" smtClean="0">
                <a:ln w="6350">
                  <a:noFill/>
                </a:ln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4000" dirty="0" smtClean="0">
                <a:ln w="6350">
                  <a:noFill/>
                </a:ln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 연</a:t>
            </a:r>
            <a:endParaRPr lang="en-US" altLang="ko-KR" sz="4000" dirty="0" smtClean="0">
              <a:ln w="6350">
                <a:noFill/>
              </a:ln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60000">
                    <a:srgbClr val="181717"/>
                  </a:gs>
                </a:gsLst>
                <a:lin ang="5400000" scaled="1"/>
                <a:tileRect/>
              </a:gradFill>
              <a:effectLst>
                <a:outerShdw blurRad="50800" dist="25400" dir="5400000" algn="t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2444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7409" y="3075057"/>
            <a:ext cx="7089182" cy="707886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n w="6350">
                  <a:noFill/>
                </a:ln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 </a:t>
            </a:r>
            <a:r>
              <a:rPr lang="ko-KR" altLang="en-US" sz="4000" dirty="0" smtClean="0">
                <a:ln w="6350">
                  <a:noFill/>
                </a:ln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기대 효과</a:t>
            </a:r>
            <a:endParaRPr lang="en-US" altLang="ko-KR" sz="4000" dirty="0" smtClean="0">
              <a:ln w="6350">
                <a:noFill/>
              </a:ln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60000">
                    <a:srgbClr val="181717"/>
                  </a:gs>
                </a:gsLst>
                <a:lin ang="5400000" scaled="1"/>
                <a:tileRect/>
              </a:gradFill>
              <a:effectLst>
                <a:outerShdw blurRad="50800" dist="25400" dir="5400000" algn="t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5154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Smart Mobile Web Application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78629" y="2025715"/>
            <a:ext cx="7786742" cy="4067581"/>
            <a:chOff x="678629" y="1881699"/>
            <a:chExt cx="7786742" cy="4067581"/>
          </a:xfrm>
        </p:grpSpPr>
        <p:sp>
          <p:nvSpPr>
            <p:cNvPr id="11" name="AutoShape 2"/>
            <p:cNvSpPr>
              <a:spLocks noChangeArrowheads="1"/>
            </p:cNvSpPr>
            <p:nvPr/>
          </p:nvSpPr>
          <p:spPr bwMode="gray">
            <a:xfrm>
              <a:off x="678629" y="2239811"/>
              <a:ext cx="2500105" cy="3709467"/>
            </a:xfrm>
            <a:prstGeom prst="roundRect">
              <a:avLst>
                <a:gd name="adj" fmla="val 5972"/>
              </a:avLst>
            </a:prstGeom>
            <a:gradFill rotWithShape="1">
              <a:gsLst>
                <a:gs pos="0">
                  <a:srgbClr val="DDDDDD">
                    <a:gamma/>
                    <a:tint val="0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6350" algn="ctr">
              <a:solidFill>
                <a:srgbClr val="B2B2B2"/>
              </a:solidFill>
              <a:round/>
              <a:headEnd/>
              <a:tailEnd/>
            </a:ln>
            <a:effectLst>
              <a:outerShdw blurRad="50800" dist="25400" dir="402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50000"/>
                </a:lnSpc>
              </a:pPr>
              <a:endParaRPr kumimoji="1" lang="ko-KR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8629" y="3332688"/>
              <a:ext cx="2461942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lnSpc>
                  <a:spcPct val="200000"/>
                </a:lnSpc>
              </a:pPr>
              <a:r>
                <a:rPr lang="ko-KR" altLang="en-US" sz="1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매장에 도착하기 전</a:t>
              </a:r>
              <a:r>
                <a:rPr lang="en-US" altLang="ko-KR" sz="1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</a:p>
            <a:p>
              <a:pPr algn="ctr" fontAlgn="base">
                <a:lnSpc>
                  <a:spcPct val="200000"/>
                </a:lnSpc>
              </a:pPr>
              <a:r>
                <a:rPr lang="ko-KR" altLang="en-US" sz="1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메뉴의 상세 정보와 </a:t>
              </a:r>
              <a:r>
                <a:rPr lang="en-US" altLang="ko-KR" sz="1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다양한 이벤트 확인</a:t>
              </a:r>
              <a:endPara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양쪽 모서리가 둥근 사각형 12"/>
            <p:cNvSpPr/>
            <p:nvPr/>
          </p:nvSpPr>
          <p:spPr>
            <a:xfrm>
              <a:off x="678629" y="2234502"/>
              <a:ext cx="2500330" cy="557353"/>
            </a:xfrm>
            <a:prstGeom prst="round2SameRect">
              <a:avLst>
                <a:gd name="adj1" fmla="val 18572"/>
                <a:gd name="adj2" fmla="val 0"/>
              </a:avLst>
            </a:prstGeom>
            <a:solidFill>
              <a:srgbClr val="FFBF00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ko-KR" altLang="en-US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효율적인 시간 관리</a:t>
              </a:r>
              <a:endParaRPr lang="ko-KR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grpSp>
          <p:nvGrpSpPr>
            <p:cNvPr id="17" name="그룹 35"/>
            <p:cNvGrpSpPr/>
            <p:nvPr/>
          </p:nvGrpSpPr>
          <p:grpSpPr>
            <a:xfrm>
              <a:off x="3321835" y="2234502"/>
              <a:ext cx="2500330" cy="3714778"/>
              <a:chOff x="1042962" y="4150030"/>
              <a:chExt cx="3216722" cy="3714778"/>
            </a:xfrm>
          </p:grpSpPr>
          <p:sp>
            <p:nvSpPr>
              <p:cNvPr id="18" name="AutoShape 2"/>
              <p:cNvSpPr>
                <a:spLocks noChangeArrowheads="1"/>
              </p:cNvSpPr>
              <p:nvPr/>
            </p:nvSpPr>
            <p:spPr bwMode="gray">
              <a:xfrm>
                <a:off x="1042962" y="4155340"/>
                <a:ext cx="3216433" cy="3709468"/>
              </a:xfrm>
              <a:prstGeom prst="roundRect">
                <a:avLst>
                  <a:gd name="adj" fmla="val 5972"/>
                </a:avLst>
              </a:prstGeom>
              <a:gradFill rotWithShape="1">
                <a:gsLst>
                  <a:gs pos="0">
                    <a:srgbClr val="DDDDDD">
                      <a:gamma/>
                      <a:tint val="0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6350" algn="ctr">
                <a:solidFill>
                  <a:srgbClr val="B2B2B2"/>
                </a:solidFill>
                <a:round/>
                <a:headEnd/>
                <a:tailEnd/>
              </a:ln>
              <a:effectLst>
                <a:outerShdw blurRad="50800" dist="25400" dir="402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50000"/>
                  </a:lnSpc>
                </a:pPr>
                <a:endParaRPr kumimoji="1" lang="ko-KR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19" name="양쪽 모서리가 둥근 사각형 18"/>
              <p:cNvSpPr/>
              <p:nvPr/>
            </p:nvSpPr>
            <p:spPr>
              <a:xfrm>
                <a:off x="1042962" y="4150030"/>
                <a:ext cx="3216722" cy="557353"/>
              </a:xfrm>
              <a:prstGeom prst="round2SameRect">
                <a:avLst>
                  <a:gd name="adj1" fmla="val 18572"/>
                  <a:gd name="adj2" fmla="val 0"/>
                </a:avLst>
              </a:prstGeom>
              <a:solidFill>
                <a:srgbClr val="A4BF3A"/>
              </a:soli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vert="horz" wrap="non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/>
                <a:r>
                  <a:rPr lang="ko-KR" altLang="en-US" sz="1600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다양한 홍보마케팅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/>
                </a:r>
                <a:br>
                  <a:rPr lang="en-US" altLang="ko-KR" sz="1600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</a:br>
                <a:r>
                  <a:rPr lang="ko-KR" altLang="en-US" sz="1600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및 이벤트 수단 활용</a:t>
                </a:r>
                <a:endParaRPr lang="ko-KR" altLang="ko-KR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20" name="그룹 36"/>
            <p:cNvGrpSpPr/>
            <p:nvPr/>
          </p:nvGrpSpPr>
          <p:grpSpPr>
            <a:xfrm>
              <a:off x="5965041" y="2234502"/>
              <a:ext cx="2500330" cy="3714776"/>
              <a:chOff x="4498550" y="4150030"/>
              <a:chExt cx="3216722" cy="3714776"/>
            </a:xfrm>
          </p:grpSpPr>
          <p:sp>
            <p:nvSpPr>
              <p:cNvPr id="21" name="AutoShape 2"/>
              <p:cNvSpPr>
                <a:spLocks noChangeArrowheads="1"/>
              </p:cNvSpPr>
              <p:nvPr/>
            </p:nvSpPr>
            <p:spPr bwMode="gray">
              <a:xfrm>
                <a:off x="4498550" y="4155339"/>
                <a:ext cx="3216433" cy="3709467"/>
              </a:xfrm>
              <a:prstGeom prst="roundRect">
                <a:avLst>
                  <a:gd name="adj" fmla="val 5972"/>
                </a:avLst>
              </a:prstGeom>
              <a:gradFill rotWithShape="1">
                <a:gsLst>
                  <a:gs pos="0">
                    <a:srgbClr val="DDDDDD">
                      <a:gamma/>
                      <a:tint val="0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6350" algn="ctr">
                <a:solidFill>
                  <a:srgbClr val="B2B2B2"/>
                </a:solidFill>
                <a:round/>
                <a:headEnd/>
                <a:tailEnd/>
              </a:ln>
              <a:effectLst>
                <a:outerShdw blurRad="50800" dist="25400" dir="402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50000"/>
                  </a:lnSpc>
                </a:pPr>
                <a:endParaRPr kumimoji="1" lang="ko-KR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22" name="양쪽 모서리가 둥근 사각형 21"/>
              <p:cNvSpPr/>
              <p:nvPr/>
            </p:nvSpPr>
            <p:spPr>
              <a:xfrm>
                <a:off x="4498550" y="4150030"/>
                <a:ext cx="3216722" cy="557353"/>
              </a:xfrm>
              <a:prstGeom prst="round2SameRect">
                <a:avLst>
                  <a:gd name="adj1" fmla="val 18572"/>
                  <a:gd name="adj2" fmla="val 0"/>
                </a:avLst>
              </a:prstGeom>
              <a:solidFill>
                <a:srgbClr val="11A6FF"/>
              </a:soli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vert="horz" wrap="non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/>
                <a:r>
                  <a:rPr lang="ko-KR" altLang="en-US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운영비 절감</a:t>
                </a:r>
                <a:endParaRPr lang="ko-KR" altLang="ko-KR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321835" y="3304932"/>
              <a:ext cx="2461942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lnSpc>
                  <a:spcPct val="200000"/>
                </a:lnSpc>
              </a:pPr>
              <a:r>
                <a:rPr lang="ko-KR" altLang="en-US" sz="17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트위터</a:t>
              </a:r>
              <a:r>
                <a:rPr lang="en-US" altLang="ko-KR" sz="1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7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페이스북</a:t>
              </a:r>
              <a:r>
                <a:rPr lang="ko-KR" altLang="en-US" sz="1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등 </a:t>
              </a:r>
              <a:r>
                <a:rPr lang="en-US" altLang="ko-KR" sz="1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SNS</a:t>
              </a:r>
              <a:r>
                <a:rPr lang="ko-KR" altLang="en-US" sz="1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연계함으로써 고객들의 발길을 유도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65041" y="3360445"/>
              <a:ext cx="2461942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lnSpc>
                  <a:spcPct val="200000"/>
                </a:lnSpc>
              </a:pPr>
              <a:r>
                <a:rPr lang="ko-KR" altLang="en-US" sz="16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메뉴북을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새로 제작함으로써 발생하는 비용과 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절차 간소화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 메뉴 출시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93502" y="1890597"/>
              <a:ext cx="56938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500" b="1" dirty="0" smtClean="0">
                  <a:solidFill>
                    <a:srgbClr val="FFB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손님</a:t>
              </a:r>
              <a:endParaRPr lang="ko-KR" altLang="en-US" sz="1500" b="1" dirty="0">
                <a:solidFill>
                  <a:srgbClr val="FFBF00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570565" y="1881699"/>
              <a:ext cx="76174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500" b="1" dirty="0" smtClean="0">
                  <a:solidFill>
                    <a:srgbClr val="A4BF3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관리자</a:t>
              </a:r>
              <a:endParaRPr lang="ko-KR" altLang="en-US" sz="1500" b="1" dirty="0">
                <a:solidFill>
                  <a:srgbClr val="A4BF3A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186517" y="1881699"/>
              <a:ext cx="76174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500" b="1" dirty="0" smtClean="0">
                  <a:solidFill>
                    <a:srgbClr val="11A6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관리자</a:t>
              </a:r>
              <a:endParaRPr lang="ko-KR" altLang="en-US" sz="1500" b="1" dirty="0">
                <a:solidFill>
                  <a:srgbClr val="11A6FF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683568" y="1927788"/>
              <a:ext cx="255112" cy="219123"/>
              <a:chOff x="2323397" y="2676137"/>
              <a:chExt cx="339554" cy="320818"/>
            </a:xfrm>
          </p:grpSpPr>
          <p:sp>
            <p:nvSpPr>
              <p:cNvPr id="36" name="Freeform 96"/>
              <p:cNvSpPr>
                <a:spLocks/>
              </p:cNvSpPr>
              <p:nvPr/>
            </p:nvSpPr>
            <p:spPr bwMode="auto">
              <a:xfrm>
                <a:off x="2323397" y="2676137"/>
                <a:ext cx="204926" cy="273378"/>
              </a:xfrm>
              <a:custGeom>
                <a:avLst/>
                <a:gdLst/>
                <a:ahLst/>
                <a:cxnLst>
                  <a:cxn ang="0">
                    <a:pos x="101" y="126"/>
                  </a:cxn>
                  <a:cxn ang="0">
                    <a:pos x="93" y="96"/>
                  </a:cxn>
                  <a:cxn ang="0">
                    <a:pos x="139" y="39"/>
                  </a:cxn>
                  <a:cxn ang="0">
                    <a:pos x="86" y="0"/>
                  </a:cxn>
                  <a:cxn ang="0">
                    <a:pos x="31" y="56"/>
                  </a:cxn>
                  <a:cxn ang="0">
                    <a:pos x="45" y="92"/>
                  </a:cxn>
                  <a:cxn ang="0">
                    <a:pos x="0" y="162"/>
                  </a:cxn>
                  <a:cxn ang="0">
                    <a:pos x="67" y="183"/>
                  </a:cxn>
                  <a:cxn ang="0">
                    <a:pos x="101" y="126"/>
                  </a:cxn>
                </a:cxnLst>
                <a:rect l="0" t="0" r="r" b="b"/>
                <a:pathLst>
                  <a:path w="139" h="183">
                    <a:moveTo>
                      <a:pt x="101" y="126"/>
                    </a:moveTo>
                    <a:cubicBezTo>
                      <a:pt x="96" y="117"/>
                      <a:pt x="93" y="107"/>
                      <a:pt x="93" y="96"/>
                    </a:cubicBezTo>
                    <a:cubicBezTo>
                      <a:pt x="93" y="68"/>
                      <a:pt x="113" y="45"/>
                      <a:pt x="139" y="39"/>
                    </a:cubicBezTo>
                    <a:cubicBezTo>
                      <a:pt x="132" y="17"/>
                      <a:pt x="111" y="0"/>
                      <a:pt x="86" y="0"/>
                    </a:cubicBezTo>
                    <a:cubicBezTo>
                      <a:pt x="56" y="0"/>
                      <a:pt x="31" y="25"/>
                      <a:pt x="31" y="56"/>
                    </a:cubicBezTo>
                    <a:cubicBezTo>
                      <a:pt x="31" y="70"/>
                      <a:pt x="36" y="83"/>
                      <a:pt x="45" y="92"/>
                    </a:cubicBezTo>
                    <a:cubicBezTo>
                      <a:pt x="20" y="106"/>
                      <a:pt x="2" y="132"/>
                      <a:pt x="0" y="162"/>
                    </a:cubicBezTo>
                    <a:cubicBezTo>
                      <a:pt x="19" y="173"/>
                      <a:pt x="42" y="181"/>
                      <a:pt x="67" y="183"/>
                    </a:cubicBezTo>
                    <a:cubicBezTo>
                      <a:pt x="70" y="160"/>
                      <a:pt x="83" y="139"/>
                      <a:pt x="101" y="126"/>
                    </a:cubicBezTo>
                    <a:close/>
                  </a:path>
                </a:pathLst>
              </a:custGeom>
              <a:solidFill>
                <a:srgbClr val="FFB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dirty="0">
                  <a:solidFill>
                    <a:srgbClr val="FFBF00"/>
                  </a:solidFill>
                  <a:latin typeface="+mn-ea"/>
                </a:endParaRPr>
              </a:p>
            </p:txBody>
          </p:sp>
          <p:sp>
            <p:nvSpPr>
              <p:cNvPr id="37" name="Freeform 97"/>
              <p:cNvSpPr>
                <a:spLocks/>
              </p:cNvSpPr>
              <p:nvPr/>
            </p:nvSpPr>
            <p:spPr bwMode="auto">
              <a:xfrm>
                <a:off x="2440743" y="2758529"/>
                <a:ext cx="222208" cy="238426"/>
              </a:xfrm>
              <a:custGeom>
                <a:avLst/>
                <a:gdLst/>
                <a:ahLst/>
                <a:cxnLst>
                  <a:cxn ang="0">
                    <a:pos x="0" y="140"/>
                  </a:cxn>
                  <a:cxn ang="0">
                    <a:pos x="75" y="160"/>
                  </a:cxn>
                  <a:cxn ang="0">
                    <a:pos x="151" y="140"/>
                  </a:cxn>
                  <a:cxn ang="0">
                    <a:pos x="112" y="80"/>
                  </a:cxn>
                  <a:cxn ang="0">
                    <a:pos x="124" y="48"/>
                  </a:cxn>
                  <a:cxn ang="0">
                    <a:pos x="75" y="0"/>
                  </a:cxn>
                  <a:cxn ang="0">
                    <a:pos x="27" y="48"/>
                  </a:cxn>
                  <a:cxn ang="0">
                    <a:pos x="39" y="80"/>
                  </a:cxn>
                  <a:cxn ang="0">
                    <a:pos x="0" y="140"/>
                  </a:cxn>
                </a:cxnLst>
                <a:rect l="0" t="0" r="r" b="b"/>
                <a:pathLst>
                  <a:path w="151" h="160">
                    <a:moveTo>
                      <a:pt x="0" y="140"/>
                    </a:moveTo>
                    <a:cubicBezTo>
                      <a:pt x="22" y="153"/>
                      <a:pt x="48" y="160"/>
                      <a:pt x="75" y="160"/>
                    </a:cubicBezTo>
                    <a:cubicBezTo>
                      <a:pt x="103" y="160"/>
                      <a:pt x="129" y="153"/>
                      <a:pt x="151" y="140"/>
                    </a:cubicBezTo>
                    <a:cubicBezTo>
                      <a:pt x="149" y="114"/>
                      <a:pt x="133" y="92"/>
                      <a:pt x="112" y="80"/>
                    </a:cubicBezTo>
                    <a:cubicBezTo>
                      <a:pt x="119" y="72"/>
                      <a:pt x="124" y="60"/>
                      <a:pt x="124" y="48"/>
                    </a:cubicBezTo>
                    <a:cubicBezTo>
                      <a:pt x="124" y="21"/>
                      <a:pt x="102" y="0"/>
                      <a:pt x="75" y="0"/>
                    </a:cubicBezTo>
                    <a:cubicBezTo>
                      <a:pt x="49" y="0"/>
                      <a:pt x="27" y="21"/>
                      <a:pt x="27" y="48"/>
                    </a:cubicBezTo>
                    <a:cubicBezTo>
                      <a:pt x="27" y="60"/>
                      <a:pt x="32" y="72"/>
                      <a:pt x="39" y="80"/>
                    </a:cubicBezTo>
                    <a:cubicBezTo>
                      <a:pt x="18" y="92"/>
                      <a:pt x="2" y="114"/>
                      <a:pt x="0" y="140"/>
                    </a:cubicBezTo>
                    <a:close/>
                  </a:path>
                </a:pathLst>
              </a:custGeom>
              <a:solidFill>
                <a:srgbClr val="FFB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dirty="0">
                  <a:solidFill>
                    <a:srgbClr val="FFBF00"/>
                  </a:solidFill>
                  <a:latin typeface="+mn-ea"/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3347864" y="1913733"/>
              <a:ext cx="255112" cy="219123"/>
              <a:chOff x="2323397" y="2676137"/>
              <a:chExt cx="339554" cy="320818"/>
            </a:xfrm>
          </p:grpSpPr>
          <p:sp>
            <p:nvSpPr>
              <p:cNvPr id="39" name="Freeform 96"/>
              <p:cNvSpPr>
                <a:spLocks/>
              </p:cNvSpPr>
              <p:nvPr/>
            </p:nvSpPr>
            <p:spPr bwMode="auto">
              <a:xfrm>
                <a:off x="2323397" y="2676137"/>
                <a:ext cx="204926" cy="273378"/>
              </a:xfrm>
              <a:custGeom>
                <a:avLst/>
                <a:gdLst/>
                <a:ahLst/>
                <a:cxnLst>
                  <a:cxn ang="0">
                    <a:pos x="101" y="126"/>
                  </a:cxn>
                  <a:cxn ang="0">
                    <a:pos x="93" y="96"/>
                  </a:cxn>
                  <a:cxn ang="0">
                    <a:pos x="139" y="39"/>
                  </a:cxn>
                  <a:cxn ang="0">
                    <a:pos x="86" y="0"/>
                  </a:cxn>
                  <a:cxn ang="0">
                    <a:pos x="31" y="56"/>
                  </a:cxn>
                  <a:cxn ang="0">
                    <a:pos x="45" y="92"/>
                  </a:cxn>
                  <a:cxn ang="0">
                    <a:pos x="0" y="162"/>
                  </a:cxn>
                  <a:cxn ang="0">
                    <a:pos x="67" y="183"/>
                  </a:cxn>
                  <a:cxn ang="0">
                    <a:pos x="101" y="126"/>
                  </a:cxn>
                </a:cxnLst>
                <a:rect l="0" t="0" r="r" b="b"/>
                <a:pathLst>
                  <a:path w="139" h="183">
                    <a:moveTo>
                      <a:pt x="101" y="126"/>
                    </a:moveTo>
                    <a:cubicBezTo>
                      <a:pt x="96" y="117"/>
                      <a:pt x="93" y="107"/>
                      <a:pt x="93" y="96"/>
                    </a:cubicBezTo>
                    <a:cubicBezTo>
                      <a:pt x="93" y="68"/>
                      <a:pt x="113" y="45"/>
                      <a:pt x="139" y="39"/>
                    </a:cubicBezTo>
                    <a:cubicBezTo>
                      <a:pt x="132" y="17"/>
                      <a:pt x="111" y="0"/>
                      <a:pt x="86" y="0"/>
                    </a:cubicBezTo>
                    <a:cubicBezTo>
                      <a:pt x="56" y="0"/>
                      <a:pt x="31" y="25"/>
                      <a:pt x="31" y="56"/>
                    </a:cubicBezTo>
                    <a:cubicBezTo>
                      <a:pt x="31" y="70"/>
                      <a:pt x="36" y="83"/>
                      <a:pt x="45" y="92"/>
                    </a:cubicBezTo>
                    <a:cubicBezTo>
                      <a:pt x="20" y="106"/>
                      <a:pt x="2" y="132"/>
                      <a:pt x="0" y="162"/>
                    </a:cubicBezTo>
                    <a:cubicBezTo>
                      <a:pt x="19" y="173"/>
                      <a:pt x="42" y="181"/>
                      <a:pt x="67" y="183"/>
                    </a:cubicBezTo>
                    <a:cubicBezTo>
                      <a:pt x="70" y="160"/>
                      <a:pt x="83" y="139"/>
                      <a:pt x="101" y="126"/>
                    </a:cubicBezTo>
                    <a:close/>
                  </a:path>
                </a:pathLst>
              </a:custGeom>
              <a:solidFill>
                <a:srgbClr val="A4BF3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dirty="0">
                  <a:solidFill>
                    <a:srgbClr val="A4BF3A"/>
                  </a:solidFill>
                  <a:latin typeface="+mn-ea"/>
                </a:endParaRPr>
              </a:p>
            </p:txBody>
          </p:sp>
          <p:sp>
            <p:nvSpPr>
              <p:cNvPr id="40" name="Freeform 97"/>
              <p:cNvSpPr>
                <a:spLocks/>
              </p:cNvSpPr>
              <p:nvPr/>
            </p:nvSpPr>
            <p:spPr bwMode="auto">
              <a:xfrm>
                <a:off x="2440743" y="2758529"/>
                <a:ext cx="222208" cy="238426"/>
              </a:xfrm>
              <a:custGeom>
                <a:avLst/>
                <a:gdLst/>
                <a:ahLst/>
                <a:cxnLst>
                  <a:cxn ang="0">
                    <a:pos x="0" y="140"/>
                  </a:cxn>
                  <a:cxn ang="0">
                    <a:pos x="75" y="160"/>
                  </a:cxn>
                  <a:cxn ang="0">
                    <a:pos x="151" y="140"/>
                  </a:cxn>
                  <a:cxn ang="0">
                    <a:pos x="112" y="80"/>
                  </a:cxn>
                  <a:cxn ang="0">
                    <a:pos x="124" y="48"/>
                  </a:cxn>
                  <a:cxn ang="0">
                    <a:pos x="75" y="0"/>
                  </a:cxn>
                  <a:cxn ang="0">
                    <a:pos x="27" y="48"/>
                  </a:cxn>
                  <a:cxn ang="0">
                    <a:pos x="39" y="80"/>
                  </a:cxn>
                  <a:cxn ang="0">
                    <a:pos x="0" y="140"/>
                  </a:cxn>
                </a:cxnLst>
                <a:rect l="0" t="0" r="r" b="b"/>
                <a:pathLst>
                  <a:path w="151" h="160">
                    <a:moveTo>
                      <a:pt x="0" y="140"/>
                    </a:moveTo>
                    <a:cubicBezTo>
                      <a:pt x="22" y="153"/>
                      <a:pt x="48" y="160"/>
                      <a:pt x="75" y="160"/>
                    </a:cubicBezTo>
                    <a:cubicBezTo>
                      <a:pt x="103" y="160"/>
                      <a:pt x="129" y="153"/>
                      <a:pt x="151" y="140"/>
                    </a:cubicBezTo>
                    <a:cubicBezTo>
                      <a:pt x="149" y="114"/>
                      <a:pt x="133" y="92"/>
                      <a:pt x="112" y="80"/>
                    </a:cubicBezTo>
                    <a:cubicBezTo>
                      <a:pt x="119" y="72"/>
                      <a:pt x="124" y="60"/>
                      <a:pt x="124" y="48"/>
                    </a:cubicBezTo>
                    <a:cubicBezTo>
                      <a:pt x="124" y="21"/>
                      <a:pt x="102" y="0"/>
                      <a:pt x="75" y="0"/>
                    </a:cubicBezTo>
                    <a:cubicBezTo>
                      <a:pt x="49" y="0"/>
                      <a:pt x="27" y="21"/>
                      <a:pt x="27" y="48"/>
                    </a:cubicBezTo>
                    <a:cubicBezTo>
                      <a:pt x="27" y="60"/>
                      <a:pt x="32" y="72"/>
                      <a:pt x="39" y="80"/>
                    </a:cubicBezTo>
                    <a:cubicBezTo>
                      <a:pt x="18" y="92"/>
                      <a:pt x="2" y="114"/>
                      <a:pt x="0" y="140"/>
                    </a:cubicBezTo>
                    <a:close/>
                  </a:path>
                </a:pathLst>
              </a:custGeom>
              <a:solidFill>
                <a:srgbClr val="A4BF3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dirty="0">
                  <a:solidFill>
                    <a:srgbClr val="FFBF00"/>
                  </a:solidFill>
                  <a:latin typeface="+mn-ea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5973072" y="1913733"/>
              <a:ext cx="255112" cy="219123"/>
              <a:chOff x="2323397" y="2676137"/>
              <a:chExt cx="339554" cy="320818"/>
            </a:xfrm>
          </p:grpSpPr>
          <p:sp>
            <p:nvSpPr>
              <p:cNvPr id="42" name="Freeform 96"/>
              <p:cNvSpPr>
                <a:spLocks/>
              </p:cNvSpPr>
              <p:nvPr/>
            </p:nvSpPr>
            <p:spPr bwMode="auto">
              <a:xfrm>
                <a:off x="2323397" y="2676137"/>
                <a:ext cx="204926" cy="273378"/>
              </a:xfrm>
              <a:custGeom>
                <a:avLst/>
                <a:gdLst/>
                <a:ahLst/>
                <a:cxnLst>
                  <a:cxn ang="0">
                    <a:pos x="101" y="126"/>
                  </a:cxn>
                  <a:cxn ang="0">
                    <a:pos x="93" y="96"/>
                  </a:cxn>
                  <a:cxn ang="0">
                    <a:pos x="139" y="39"/>
                  </a:cxn>
                  <a:cxn ang="0">
                    <a:pos x="86" y="0"/>
                  </a:cxn>
                  <a:cxn ang="0">
                    <a:pos x="31" y="56"/>
                  </a:cxn>
                  <a:cxn ang="0">
                    <a:pos x="45" y="92"/>
                  </a:cxn>
                  <a:cxn ang="0">
                    <a:pos x="0" y="162"/>
                  </a:cxn>
                  <a:cxn ang="0">
                    <a:pos x="67" y="183"/>
                  </a:cxn>
                  <a:cxn ang="0">
                    <a:pos x="101" y="126"/>
                  </a:cxn>
                </a:cxnLst>
                <a:rect l="0" t="0" r="r" b="b"/>
                <a:pathLst>
                  <a:path w="139" h="183">
                    <a:moveTo>
                      <a:pt x="101" y="126"/>
                    </a:moveTo>
                    <a:cubicBezTo>
                      <a:pt x="96" y="117"/>
                      <a:pt x="93" y="107"/>
                      <a:pt x="93" y="96"/>
                    </a:cubicBezTo>
                    <a:cubicBezTo>
                      <a:pt x="93" y="68"/>
                      <a:pt x="113" y="45"/>
                      <a:pt x="139" y="39"/>
                    </a:cubicBezTo>
                    <a:cubicBezTo>
                      <a:pt x="132" y="17"/>
                      <a:pt x="111" y="0"/>
                      <a:pt x="86" y="0"/>
                    </a:cubicBezTo>
                    <a:cubicBezTo>
                      <a:pt x="56" y="0"/>
                      <a:pt x="31" y="25"/>
                      <a:pt x="31" y="56"/>
                    </a:cubicBezTo>
                    <a:cubicBezTo>
                      <a:pt x="31" y="70"/>
                      <a:pt x="36" y="83"/>
                      <a:pt x="45" y="92"/>
                    </a:cubicBezTo>
                    <a:cubicBezTo>
                      <a:pt x="20" y="106"/>
                      <a:pt x="2" y="132"/>
                      <a:pt x="0" y="162"/>
                    </a:cubicBezTo>
                    <a:cubicBezTo>
                      <a:pt x="19" y="173"/>
                      <a:pt x="42" y="181"/>
                      <a:pt x="67" y="183"/>
                    </a:cubicBezTo>
                    <a:cubicBezTo>
                      <a:pt x="70" y="160"/>
                      <a:pt x="83" y="139"/>
                      <a:pt x="101" y="126"/>
                    </a:cubicBezTo>
                    <a:close/>
                  </a:path>
                </a:pathLst>
              </a:custGeom>
              <a:solidFill>
                <a:srgbClr val="11A6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dirty="0">
                  <a:solidFill>
                    <a:srgbClr val="FFBF00"/>
                  </a:solidFill>
                  <a:latin typeface="+mn-ea"/>
                </a:endParaRPr>
              </a:p>
            </p:txBody>
          </p:sp>
          <p:sp>
            <p:nvSpPr>
              <p:cNvPr id="43" name="Freeform 97"/>
              <p:cNvSpPr>
                <a:spLocks/>
              </p:cNvSpPr>
              <p:nvPr/>
            </p:nvSpPr>
            <p:spPr bwMode="auto">
              <a:xfrm>
                <a:off x="2440743" y="2758529"/>
                <a:ext cx="222208" cy="238426"/>
              </a:xfrm>
              <a:custGeom>
                <a:avLst/>
                <a:gdLst/>
                <a:ahLst/>
                <a:cxnLst>
                  <a:cxn ang="0">
                    <a:pos x="0" y="140"/>
                  </a:cxn>
                  <a:cxn ang="0">
                    <a:pos x="75" y="160"/>
                  </a:cxn>
                  <a:cxn ang="0">
                    <a:pos x="151" y="140"/>
                  </a:cxn>
                  <a:cxn ang="0">
                    <a:pos x="112" y="80"/>
                  </a:cxn>
                  <a:cxn ang="0">
                    <a:pos x="124" y="48"/>
                  </a:cxn>
                  <a:cxn ang="0">
                    <a:pos x="75" y="0"/>
                  </a:cxn>
                  <a:cxn ang="0">
                    <a:pos x="27" y="48"/>
                  </a:cxn>
                  <a:cxn ang="0">
                    <a:pos x="39" y="80"/>
                  </a:cxn>
                  <a:cxn ang="0">
                    <a:pos x="0" y="140"/>
                  </a:cxn>
                </a:cxnLst>
                <a:rect l="0" t="0" r="r" b="b"/>
                <a:pathLst>
                  <a:path w="151" h="160">
                    <a:moveTo>
                      <a:pt x="0" y="140"/>
                    </a:moveTo>
                    <a:cubicBezTo>
                      <a:pt x="22" y="153"/>
                      <a:pt x="48" y="160"/>
                      <a:pt x="75" y="160"/>
                    </a:cubicBezTo>
                    <a:cubicBezTo>
                      <a:pt x="103" y="160"/>
                      <a:pt x="129" y="153"/>
                      <a:pt x="151" y="140"/>
                    </a:cubicBezTo>
                    <a:cubicBezTo>
                      <a:pt x="149" y="114"/>
                      <a:pt x="133" y="92"/>
                      <a:pt x="112" y="80"/>
                    </a:cubicBezTo>
                    <a:cubicBezTo>
                      <a:pt x="119" y="72"/>
                      <a:pt x="124" y="60"/>
                      <a:pt x="124" y="48"/>
                    </a:cubicBezTo>
                    <a:cubicBezTo>
                      <a:pt x="124" y="21"/>
                      <a:pt x="102" y="0"/>
                      <a:pt x="75" y="0"/>
                    </a:cubicBezTo>
                    <a:cubicBezTo>
                      <a:pt x="49" y="0"/>
                      <a:pt x="27" y="21"/>
                      <a:pt x="27" y="48"/>
                    </a:cubicBezTo>
                    <a:cubicBezTo>
                      <a:pt x="27" y="60"/>
                      <a:pt x="32" y="72"/>
                      <a:pt x="39" y="80"/>
                    </a:cubicBezTo>
                    <a:cubicBezTo>
                      <a:pt x="18" y="92"/>
                      <a:pt x="2" y="114"/>
                      <a:pt x="0" y="140"/>
                    </a:cubicBezTo>
                    <a:close/>
                  </a:path>
                </a:pathLst>
              </a:custGeom>
              <a:solidFill>
                <a:srgbClr val="11A6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dirty="0">
                  <a:solidFill>
                    <a:srgbClr val="FFBF00"/>
                  </a:solidFill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3074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16" b="5208"/>
          <a:stretch/>
        </p:blipFill>
        <p:spPr>
          <a:xfrm>
            <a:off x="107504" y="1124744"/>
            <a:ext cx="8861257" cy="6048672"/>
          </a:xfrm>
          <a:prstGeom prst="rect">
            <a:avLst/>
          </a:prstGeom>
        </p:spPr>
      </p:pic>
      <p:sp>
        <p:nvSpPr>
          <p:cNvPr id="4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Smart Mobile Web Application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-396552" y="2046896"/>
            <a:ext cx="10157402" cy="4921269"/>
            <a:chOff x="-319013" y="1902880"/>
            <a:chExt cx="10157402" cy="4921269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112" y="2564904"/>
              <a:ext cx="4258277" cy="4258277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2564904"/>
              <a:ext cx="4258277" cy="4258277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131" y="2564904"/>
              <a:ext cx="4258277" cy="4258277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4043" y="2564904"/>
              <a:ext cx="4258277" cy="4258277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1955" y="2564904"/>
              <a:ext cx="4258277" cy="425827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9013" y="1902880"/>
              <a:ext cx="4746997" cy="4834341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867" y="2565872"/>
              <a:ext cx="4258277" cy="4258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9181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8897" y="3075057"/>
            <a:ext cx="5326207" cy="707886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 sz="4000" dirty="0">
                <a:ln w="6350">
                  <a:noFill/>
                </a:ln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</a:t>
            </a:r>
            <a:r>
              <a:rPr lang="en-US" altLang="ko-KR" sz="4000" dirty="0" smtClean="0">
                <a:ln w="6350">
                  <a:noFill/>
                </a:ln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en-US" altLang="ko-KR" sz="4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Question &amp; Answer</a:t>
            </a:r>
          </a:p>
        </p:txBody>
      </p:sp>
    </p:spTree>
    <p:extLst>
      <p:ext uri="{BB962C8B-B14F-4D97-AF65-F5344CB8AC3E}">
        <p14:creationId xmlns:p14="http://schemas.microsoft.com/office/powerpoint/2010/main" val="27319557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80484" y="2492896"/>
            <a:ext cx="358303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5400" b="1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a typeface="나눔고딕" pitchFamily="50" charset="-127"/>
                <a:cs typeface="Arial" pitchFamily="34" charset="0"/>
              </a:rPr>
              <a:t>감사합니다</a:t>
            </a:r>
            <a:endParaRPr kumimoji="1" lang="en-US" altLang="ko-KR" sz="5400" b="1" i="0" u="none" strike="noStrike" cap="none" normalizeH="0" baseline="0" dirty="0" smtClean="0">
              <a:ln>
                <a:noFill/>
              </a:ln>
              <a:solidFill>
                <a:srgbClr val="11111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a typeface="나눔고딕" pitchFamily="50" charset="-127"/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178691" y="3458617"/>
            <a:ext cx="2049493" cy="576064"/>
            <a:chOff x="2771800" y="3429000"/>
            <a:chExt cx="4507238" cy="1266878"/>
          </a:xfrm>
        </p:grpSpPr>
        <p:sp>
          <p:nvSpPr>
            <p:cNvPr id="4" name="타원 3"/>
            <p:cNvSpPr/>
            <p:nvPr/>
          </p:nvSpPr>
          <p:spPr bwMode="auto">
            <a:xfrm>
              <a:off x="2771800" y="3429000"/>
              <a:ext cx="1266878" cy="1266878"/>
            </a:xfrm>
            <a:prstGeom prst="ellipse">
              <a:avLst/>
            </a:prstGeom>
            <a:solidFill>
              <a:schemeClr val="accent4">
                <a:alpha val="72000"/>
              </a:schemeClr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en-US" altLang="ko-KR" sz="30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W</a:t>
              </a:r>
              <a:endParaRPr lang="ko-KR" altLang="en-US" sz="3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8" name="타원 7"/>
            <p:cNvSpPr/>
            <p:nvPr/>
          </p:nvSpPr>
          <p:spPr bwMode="auto">
            <a:xfrm>
              <a:off x="3851920" y="3429000"/>
              <a:ext cx="1266878" cy="1266878"/>
            </a:xfrm>
            <a:prstGeom prst="ellipse">
              <a:avLst/>
            </a:prstGeom>
            <a:solidFill>
              <a:schemeClr val="accent4">
                <a:alpha val="72000"/>
              </a:schemeClr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en-US" altLang="ko-KR" sz="3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</a:t>
              </a:r>
              <a:endParaRPr lang="ko-KR" altLang="en-US" sz="3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9" name="타원 8"/>
            <p:cNvSpPr/>
            <p:nvPr/>
          </p:nvSpPr>
          <p:spPr bwMode="auto">
            <a:xfrm>
              <a:off x="4932040" y="3429000"/>
              <a:ext cx="1266878" cy="1266878"/>
            </a:xfrm>
            <a:prstGeom prst="ellipse">
              <a:avLst/>
            </a:prstGeom>
            <a:solidFill>
              <a:schemeClr val="accent4">
                <a:alpha val="72000"/>
              </a:schemeClr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en-US" altLang="ko-KR" sz="30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C</a:t>
              </a:r>
              <a:endParaRPr lang="ko-KR" altLang="en-US" sz="3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0" name="타원 9"/>
            <p:cNvSpPr/>
            <p:nvPr/>
          </p:nvSpPr>
          <p:spPr bwMode="auto">
            <a:xfrm>
              <a:off x="6012160" y="3429000"/>
              <a:ext cx="1266878" cy="1266878"/>
            </a:xfrm>
            <a:prstGeom prst="ellipse">
              <a:avLst/>
            </a:prstGeom>
            <a:solidFill>
              <a:schemeClr val="accent4">
                <a:alpha val="72000"/>
              </a:schemeClr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en-US" altLang="ko-KR" sz="30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H</a:t>
              </a:r>
              <a:endParaRPr lang="ko-KR" altLang="en-US" sz="3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5733256"/>
            <a:ext cx="41529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546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3071802" y="185719"/>
            <a:ext cx="3000396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 algn="ctr" defTabSz="801688"/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CONTENTS</a:t>
            </a:r>
            <a:endParaRPr kumimoji="1" lang="ko-KR" altLang="ko-KR" sz="32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52550" y="1484784"/>
            <a:ext cx="6438900" cy="4549558"/>
            <a:chOff x="1482853" y="1196752"/>
            <a:chExt cx="6438900" cy="4549558"/>
          </a:xfrm>
        </p:grpSpPr>
        <p:grpSp>
          <p:nvGrpSpPr>
            <p:cNvPr id="21" name="그룹 20"/>
            <p:cNvGrpSpPr/>
            <p:nvPr/>
          </p:nvGrpSpPr>
          <p:grpSpPr>
            <a:xfrm>
              <a:off x="1482853" y="1196752"/>
              <a:ext cx="6438900" cy="895350"/>
              <a:chOff x="1352550" y="2981325"/>
              <a:chExt cx="6438900" cy="895350"/>
            </a:xfrm>
          </p:grpSpPr>
          <p:pic>
            <p:nvPicPr>
              <p:cNvPr id="22" name="그림 21" descr="index_3_4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52550" y="2981325"/>
                <a:ext cx="6438900" cy="895350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857488" y="3186412"/>
                <a:ext cx="9092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ko-KR" altLang="en-US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개 요</a:t>
                </a:r>
              </a:p>
            </p:txBody>
          </p:sp>
          <p:sp>
            <p:nvSpPr>
              <p:cNvPr id="24" name="TextBox 6"/>
              <p:cNvSpPr txBox="1">
                <a:spLocks noChangeArrowheads="1"/>
              </p:cNvSpPr>
              <p:nvPr/>
            </p:nvSpPr>
            <p:spPr bwMode="auto">
              <a:xfrm>
                <a:off x="1835134" y="3049729"/>
                <a:ext cx="450850" cy="707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801688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4000" i="0" u="none" strike="noStrike" normalizeH="0" baseline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endParaRPr kumimoji="1" lang="ko-KR" altLang="ko-KR" sz="4000" i="0" u="none" strike="noStrike" normalizeH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1482853" y="2110304"/>
              <a:ext cx="6438900" cy="895350"/>
              <a:chOff x="1352550" y="2981325"/>
              <a:chExt cx="6438900" cy="895350"/>
            </a:xfrm>
          </p:grpSpPr>
          <p:pic>
            <p:nvPicPr>
              <p:cNvPr id="26" name="그림 25" descr="index_3_4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52550" y="2981325"/>
                <a:ext cx="6438900" cy="895350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2857488" y="3186412"/>
                <a:ext cx="9092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ko-KR" altLang="en-US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기 능</a:t>
                </a:r>
              </a:p>
            </p:txBody>
          </p:sp>
          <p:sp>
            <p:nvSpPr>
              <p:cNvPr id="28" name="TextBox 6"/>
              <p:cNvSpPr txBox="1">
                <a:spLocks noChangeArrowheads="1"/>
              </p:cNvSpPr>
              <p:nvPr/>
            </p:nvSpPr>
            <p:spPr bwMode="auto">
              <a:xfrm>
                <a:off x="1835134" y="3049729"/>
                <a:ext cx="450850" cy="707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801688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4000" i="0" u="none" strike="noStrike" normalizeH="0" baseline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kumimoji="1" lang="ko-KR" altLang="ko-KR" sz="4000" i="0" u="none" strike="noStrike" normalizeH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482853" y="3023856"/>
              <a:ext cx="6438900" cy="895350"/>
              <a:chOff x="1352550" y="2981325"/>
              <a:chExt cx="6438900" cy="895350"/>
            </a:xfrm>
          </p:grpSpPr>
          <p:pic>
            <p:nvPicPr>
              <p:cNvPr id="30" name="그림 29" descr="index_3_4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52550" y="2981325"/>
                <a:ext cx="6438900" cy="895350"/>
              </a:xfrm>
              <a:prstGeom prst="rect">
                <a:avLst/>
              </a:prstGeom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2857488" y="3186412"/>
                <a:ext cx="9092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ko-KR" altLang="en-US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시 연</a:t>
                </a:r>
              </a:p>
            </p:txBody>
          </p:sp>
          <p:sp>
            <p:nvSpPr>
              <p:cNvPr id="32" name="TextBox 6"/>
              <p:cNvSpPr txBox="1">
                <a:spLocks noChangeArrowheads="1"/>
              </p:cNvSpPr>
              <p:nvPr/>
            </p:nvSpPr>
            <p:spPr bwMode="auto">
              <a:xfrm>
                <a:off x="1835134" y="3049729"/>
                <a:ext cx="450850" cy="707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801688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4000" i="0" u="none" strike="noStrike" normalizeH="0" baseline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endParaRPr kumimoji="1" lang="ko-KR" altLang="ko-KR" sz="4000" i="0" u="none" strike="noStrike" normalizeH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1482853" y="3937408"/>
              <a:ext cx="6438900" cy="895350"/>
              <a:chOff x="1352550" y="2981325"/>
              <a:chExt cx="6438900" cy="895350"/>
            </a:xfrm>
          </p:grpSpPr>
          <p:pic>
            <p:nvPicPr>
              <p:cNvPr id="34" name="그림 33" descr="index_3_4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52550" y="2981325"/>
                <a:ext cx="6438900" cy="895350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2857488" y="3186412"/>
                <a:ext cx="1524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ko-KR" altLang="en-US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기대 효과</a:t>
                </a:r>
              </a:p>
            </p:txBody>
          </p:sp>
          <p:sp>
            <p:nvSpPr>
              <p:cNvPr id="36" name="TextBox 6"/>
              <p:cNvSpPr txBox="1">
                <a:spLocks noChangeArrowheads="1"/>
              </p:cNvSpPr>
              <p:nvPr/>
            </p:nvSpPr>
            <p:spPr bwMode="auto">
              <a:xfrm>
                <a:off x="1835134" y="3049729"/>
                <a:ext cx="450850" cy="707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801688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4000" i="0" u="none" strike="noStrike" normalizeH="0" baseline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endParaRPr kumimoji="1" lang="ko-KR" altLang="ko-KR" sz="4000" i="0" u="none" strike="noStrike" normalizeH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1482853" y="4850960"/>
              <a:ext cx="6438900" cy="895350"/>
              <a:chOff x="531168" y="-2667028"/>
              <a:chExt cx="6438900" cy="895350"/>
            </a:xfrm>
          </p:grpSpPr>
          <p:pic>
            <p:nvPicPr>
              <p:cNvPr id="41" name="그림 40" descr="index_3_4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31168" y="-2667028"/>
                <a:ext cx="6438900" cy="895350"/>
              </a:xfrm>
              <a:prstGeom prst="rect">
                <a:avLst/>
              </a:prstGeom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2036106" y="-2461941"/>
                <a:ext cx="28985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ko-KR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Question &amp; Answer</a:t>
                </a:r>
              </a:p>
            </p:txBody>
          </p:sp>
          <p:sp>
            <p:nvSpPr>
              <p:cNvPr id="43" name="TextBox 6"/>
              <p:cNvSpPr txBox="1">
                <a:spLocks noChangeArrowheads="1"/>
              </p:cNvSpPr>
              <p:nvPr/>
            </p:nvSpPr>
            <p:spPr bwMode="auto">
              <a:xfrm>
                <a:off x="1013752" y="-2598624"/>
                <a:ext cx="450850" cy="707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801688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40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</a:t>
                </a:r>
                <a:endParaRPr kumimoji="1" lang="ko-KR" altLang="ko-KR" sz="4000" i="0" u="none" strike="noStrike" normalizeH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7116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7409" y="3075057"/>
            <a:ext cx="7089182" cy="707886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n w="6350">
                  <a:noFill/>
                </a:ln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</a:t>
            </a:r>
            <a:r>
              <a:rPr lang="ko-KR" altLang="en-US" sz="4000" dirty="0" smtClean="0">
                <a:ln w="6350">
                  <a:noFill/>
                </a:ln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 요</a:t>
            </a:r>
            <a:endParaRPr lang="en-US" altLang="ko-KR" sz="4000" dirty="0" smtClean="0">
              <a:ln w="6350">
                <a:noFill/>
              </a:ln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60000">
                    <a:srgbClr val="181717"/>
                  </a:gs>
                </a:gsLst>
                <a:lin ang="5400000" scaled="1"/>
                <a:tileRect/>
              </a:gradFill>
              <a:effectLst>
                <a:outerShdw blurRad="50800" dist="25400" dir="5400000" algn="t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342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 요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28596" y="1311151"/>
            <a:ext cx="2040943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개발 목표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itle 1"/>
          <p:cNvSpPr>
            <a:spLocks noGrp="1"/>
          </p:cNvSpPr>
          <p:nvPr>
            <p:ph type="title"/>
          </p:nvPr>
        </p:nvSpPr>
        <p:spPr>
          <a:xfrm>
            <a:off x="452827" y="1772816"/>
            <a:ext cx="7071501" cy="582845"/>
          </a:xfrm>
        </p:spPr>
        <p:txBody>
          <a:bodyPr>
            <a:normAutofit/>
          </a:bodyPr>
          <a:lstStyle/>
          <a:p>
            <a:pPr algn="l"/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r>
              <a:rPr lang="en-US" altLang="ko-KR" sz="1700" dirty="0" smtClean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Smart Mobile Web Application</a:t>
            </a:r>
            <a:endParaRPr 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132" y="2478552"/>
            <a:ext cx="5427736" cy="2606632"/>
          </a:xfrm>
          <a:prstGeom prst="rect">
            <a:avLst/>
          </a:prstGeom>
        </p:spPr>
      </p:pic>
      <p:grpSp>
        <p:nvGrpSpPr>
          <p:cNvPr id="59" name="그룹 29"/>
          <p:cNvGrpSpPr/>
          <p:nvPr/>
        </p:nvGrpSpPr>
        <p:grpSpPr>
          <a:xfrm>
            <a:off x="428596" y="4509120"/>
            <a:ext cx="8319867" cy="2160240"/>
            <a:chOff x="2454161" y="2231440"/>
            <a:chExt cx="11266486" cy="1619657"/>
          </a:xfrm>
        </p:grpSpPr>
        <p:sp>
          <p:nvSpPr>
            <p:cNvPr id="60" name="AutoShape 2"/>
            <p:cNvSpPr>
              <a:spLocks noChangeArrowheads="1"/>
            </p:cNvSpPr>
            <p:nvPr/>
          </p:nvSpPr>
          <p:spPr bwMode="gray">
            <a:xfrm>
              <a:off x="2454161" y="2663348"/>
              <a:ext cx="11266486" cy="1187749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DDDDDD">
                    <a:gamma/>
                    <a:tint val="0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6350" algn="ctr">
              <a:solidFill>
                <a:srgbClr val="B2B2B2"/>
              </a:solidFill>
              <a:round/>
              <a:headEnd/>
              <a:tailEnd/>
            </a:ln>
            <a:effectLst>
              <a:outerShdw blurRad="50800" dist="25400" dir="402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>
                <a:spcAft>
                  <a:spcPts val="900"/>
                </a:spcAft>
                <a:buSzPct val="100000"/>
              </a:pPr>
              <a:endParaRPr lang="en-US" altLang="ko-KR" sz="1600" dirty="0" smtClean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spcAft>
                  <a:spcPts val="900"/>
                </a:spcAft>
                <a:buSzPct val="100000"/>
              </a:pPr>
              <a:endParaRPr lang="en-US" altLang="ko-KR" sz="160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spcAft>
                  <a:spcPts val="900"/>
                </a:spcAft>
                <a:buSzPct val="100000"/>
              </a:pPr>
              <a:r>
                <a:rPr lang="en-US" altLang="ko-KR" sz="16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다운로드와 설치가 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필요 없는 </a:t>
              </a:r>
              <a:r>
                <a:rPr lang="en-US" altLang="ko-KR" sz="2000" b="1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Mobile Web App </a:t>
              </a:r>
              <a:r>
                <a:rPr lang="ko-KR" altLang="en-US" sz="2000" b="1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</a:t>
              </a:r>
              <a:endParaRPr lang="en-US" altLang="ko-KR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spcAft>
                  <a:spcPts val="900"/>
                </a:spcAft>
                <a:buSzPct val="100000"/>
              </a:pPr>
              <a:r>
                <a:rPr lang="en-US" altLang="ko-KR" sz="16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</a:t>
              </a:r>
              <a:r>
                <a:rPr lang="en-US" altLang="ko-KR" sz="1600" dirty="0">
                  <a:solidFill>
                    <a:srgbClr val="FDBB3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메뉴의</a:t>
              </a:r>
              <a:r>
                <a:rPr lang="ko-KR" altLang="en-US" sz="1600" dirty="0">
                  <a:solidFill>
                    <a:srgbClr val="FDBB3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000" b="1" dirty="0">
                  <a:solidFill>
                    <a:srgbClr val="FDBB3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재료</a:t>
              </a:r>
              <a:r>
                <a:rPr lang="en-US" altLang="ko-KR" sz="1600" dirty="0">
                  <a:solidFill>
                    <a:srgbClr val="FDBB3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solidFill>
                    <a:srgbClr val="FDBB3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조리 시간</a:t>
              </a:r>
              <a:r>
                <a:rPr lang="ko-KR" altLang="en-US" sz="1600" dirty="0">
                  <a:solidFill>
                    <a:srgbClr val="FDBB3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 기존과 다른 구체적인 정보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spcAft>
                  <a:spcPts val="900"/>
                </a:spcAft>
                <a:buSzPct val="100000"/>
              </a:pPr>
              <a:r>
                <a:rPr lang="en-US" altLang="ko-KR" sz="16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</a:t>
              </a:r>
              <a:r>
                <a:rPr lang="en-US" altLang="ko-KR" sz="1600" dirty="0">
                  <a:solidFill>
                    <a:srgbClr val="FDBB3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한눈에 확인할 수 있는 </a:t>
              </a:r>
              <a:r>
                <a:rPr lang="ko-KR" altLang="en-US" sz="2000" b="1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할인 혜택 서비스</a:t>
              </a:r>
              <a:r>
                <a:rPr lang="en-US" altLang="ko-KR" sz="2000" b="1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길 안내 및 지역별 매장 안내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spcAft>
                  <a:spcPts val="900"/>
                </a:spcAft>
                <a:buSzPct val="100000"/>
              </a:pP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kumimoji="1" lang="ko-KR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357554" y="2231440"/>
              <a:ext cx="4357718" cy="230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245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 요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28596" y="1311151"/>
            <a:ext cx="2348720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시스템 구성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01397" y="1723024"/>
            <a:ext cx="7579248" cy="5090352"/>
            <a:chOff x="901397" y="1723024"/>
            <a:chExt cx="7579248" cy="5090352"/>
          </a:xfrm>
        </p:grpSpPr>
        <p:grpSp>
          <p:nvGrpSpPr>
            <p:cNvPr id="3" name="그룹 2"/>
            <p:cNvGrpSpPr/>
            <p:nvPr/>
          </p:nvGrpSpPr>
          <p:grpSpPr>
            <a:xfrm>
              <a:off x="901397" y="1848202"/>
              <a:ext cx="4198187" cy="4767340"/>
              <a:chOff x="1357290" y="1820906"/>
              <a:chExt cx="4198187" cy="4767340"/>
            </a:xfrm>
          </p:grpSpPr>
          <p:sp>
            <p:nvSpPr>
              <p:cNvPr id="15" name="타원 14"/>
              <p:cNvSpPr/>
              <p:nvPr/>
            </p:nvSpPr>
            <p:spPr bwMode="auto">
              <a:xfrm>
                <a:off x="1357290" y="1820906"/>
                <a:ext cx="1266878" cy="1266878"/>
              </a:xfrm>
              <a:prstGeom prst="ellipse">
                <a:avLst/>
              </a:prstGeom>
              <a:solidFill>
                <a:srgbClr val="A4BF3A"/>
              </a:solidFill>
              <a:ln w="12700" algn="ctr">
                <a:noFill/>
                <a:round/>
                <a:headEnd/>
                <a:tailEnd/>
              </a:ln>
              <a:effectLst>
                <a:outerShdw blurRad="50800" dist="25400" dir="42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/>
                <a:r>
                  <a:rPr lang="en-US" altLang="ko-KR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Client Side</a:t>
                </a:r>
                <a:endParaRPr lang="ko-KR" altLang="en-US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 bwMode="auto">
              <a:xfrm>
                <a:off x="1357290" y="3573519"/>
                <a:ext cx="1266878" cy="1266878"/>
              </a:xfrm>
              <a:prstGeom prst="ellipse">
                <a:avLst/>
              </a:prstGeom>
              <a:solidFill>
                <a:srgbClr val="FFBF00"/>
              </a:solidFill>
              <a:ln w="12700" algn="ctr">
                <a:noFill/>
                <a:round/>
                <a:headEnd/>
                <a:tailEnd/>
              </a:ln>
              <a:effectLst>
                <a:outerShdw blurRad="50800" dist="25400" dir="42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/>
                <a:r>
                  <a:rPr lang="en-US" altLang="ko-KR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Server Side</a:t>
                </a:r>
                <a:endParaRPr lang="ko-KR" altLang="en-US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 bwMode="auto">
              <a:xfrm>
                <a:off x="3679057" y="3268748"/>
                <a:ext cx="1876420" cy="1876420"/>
              </a:xfrm>
              <a:prstGeom prst="ellipse">
                <a:avLst/>
              </a:prstGeom>
              <a:solidFill>
                <a:srgbClr val="FB625C"/>
              </a:solidFill>
              <a:ln w="12700" algn="ctr">
                <a:noFill/>
                <a:round/>
                <a:headEnd/>
                <a:tailEnd/>
              </a:ln>
              <a:effectLst>
                <a:outerShdw blurRad="50800" dist="25400" dir="42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/>
                <a:r>
                  <a:rPr lang="en-US" altLang="ko-KR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Mobile</a:t>
                </a:r>
                <a:br>
                  <a:rPr lang="en-US" altLang="ko-KR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</a:br>
                <a:r>
                  <a:rPr lang="en-US" altLang="ko-KR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Web Application</a:t>
                </a:r>
                <a:endParaRPr lang="ko-KR" altLang="en-US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607355" y="2863933"/>
                <a:ext cx="8001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+</a:t>
                </a:r>
                <a:endParaRPr lang="ko-KR" altLang="en-US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 bwMode="auto">
              <a:xfrm>
                <a:off x="1357290" y="5321368"/>
                <a:ext cx="1266878" cy="1266878"/>
              </a:xfrm>
              <a:prstGeom prst="ellipse">
                <a:avLst/>
              </a:prstGeom>
              <a:solidFill>
                <a:srgbClr val="11A6FF"/>
              </a:solidFill>
              <a:ln w="12700" algn="ctr">
                <a:noFill/>
                <a:round/>
                <a:headEnd/>
                <a:tailEnd/>
              </a:ln>
              <a:effectLst>
                <a:outerShdw blurRad="50800" dist="25400" dir="42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/>
                <a:r>
                  <a:rPr lang="en-US" altLang="ko-KR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Database</a:t>
                </a:r>
                <a:endParaRPr lang="ko-KR" altLang="en-US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pic>
            <p:nvPicPr>
              <p:cNvPr id="31" name="그림 30" descr="arrow_6_gray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821801" y="3945028"/>
                <a:ext cx="694220" cy="642942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1607355" y="4587960"/>
                <a:ext cx="8001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+</a:t>
                </a:r>
                <a:endParaRPr lang="ko-KR" altLang="en-US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5801250" y="1723024"/>
              <a:ext cx="2679395" cy="5090352"/>
              <a:chOff x="5801250" y="1723024"/>
              <a:chExt cx="2679395" cy="509035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5822197" y="1723024"/>
                <a:ext cx="2658448" cy="1620303"/>
                <a:chOff x="5822197" y="1530918"/>
                <a:chExt cx="2658448" cy="1620303"/>
              </a:xfrm>
            </p:grpSpPr>
            <p:sp>
              <p:nvSpPr>
                <p:cNvPr id="30" name="AutoShape 2"/>
                <p:cNvSpPr>
                  <a:spLocks noChangeArrowheads="1"/>
                </p:cNvSpPr>
                <p:nvPr/>
              </p:nvSpPr>
              <p:spPr bwMode="gray">
                <a:xfrm>
                  <a:off x="5822197" y="1535306"/>
                  <a:ext cx="2658208" cy="1615915"/>
                </a:xfrm>
                <a:prstGeom prst="roundRect">
                  <a:avLst>
                    <a:gd name="adj" fmla="val 5972"/>
                  </a:avLst>
                </a:prstGeom>
                <a:solidFill>
                  <a:schemeClr val="bg1"/>
                </a:solidFill>
                <a:ln w="6350" algn="ctr">
                  <a:solidFill>
                    <a:srgbClr val="B2B2B2"/>
                  </a:solidFill>
                  <a:round/>
                  <a:headEnd/>
                  <a:tailEnd/>
                </a:ln>
                <a:effectLst>
                  <a:outerShdw blurRad="50800" dist="25400" dir="4020000" algn="tl" rotWithShape="0">
                    <a:prstClr val="black">
                      <a:alpha val="28000"/>
                    </a:prstClr>
                  </a:outerShdw>
                </a:effectLst>
              </p:spPr>
              <p:txBody>
                <a:bodyPr vert="horz" wrap="none" lIns="72000" tIns="72000" rIns="72000" bIns="7200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50000"/>
                    </a:lnSpc>
                  </a:pPr>
                  <a:endParaRPr kumimoji="1" lang="ko-KR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29" name="양쪽 모서리가 둥근 사각형 28"/>
                <p:cNvSpPr/>
                <p:nvPr/>
              </p:nvSpPr>
              <p:spPr>
                <a:xfrm>
                  <a:off x="5822197" y="1530918"/>
                  <a:ext cx="2658448" cy="460622"/>
                </a:xfrm>
                <a:prstGeom prst="round2SameRect">
                  <a:avLst>
                    <a:gd name="adj1" fmla="val 18572"/>
                    <a:gd name="adj2" fmla="val 0"/>
                  </a:avLst>
                </a:prstGeom>
                <a:solidFill>
                  <a:srgbClr val="A4BF3A"/>
                </a:solidFill>
                <a:ln w="12700" algn="ctr">
                  <a:noFill/>
                  <a:round/>
                  <a:headEnd/>
                  <a:tailEnd/>
                </a:ln>
                <a:effectLst/>
              </p:spPr>
              <p:txBody>
                <a:bodyPr vert="horz" wrap="none" lIns="72000" tIns="72000" rIns="72000" bIns="72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801688"/>
                  <a:r>
                    <a:rPr lang="ko-KR" altLang="en-US" sz="15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    </a:t>
                  </a:r>
                  <a:r>
                    <a:rPr lang="en-US" altLang="ko-KR" sz="15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Client Side</a:t>
                  </a:r>
                  <a:endParaRPr lang="ko-KR" altLang="ko-KR" sz="15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46" name="Freeform 96"/>
                <p:cNvSpPr>
                  <a:spLocks/>
                </p:cNvSpPr>
                <p:nvPr/>
              </p:nvSpPr>
              <p:spPr bwMode="auto">
                <a:xfrm>
                  <a:off x="5862533" y="1653769"/>
                  <a:ext cx="169360" cy="205393"/>
                </a:xfrm>
                <a:custGeom>
                  <a:avLst/>
                  <a:gdLst/>
                  <a:ahLst/>
                  <a:cxnLst>
                    <a:cxn ang="0">
                      <a:pos x="101" y="126"/>
                    </a:cxn>
                    <a:cxn ang="0">
                      <a:pos x="93" y="96"/>
                    </a:cxn>
                    <a:cxn ang="0">
                      <a:pos x="139" y="39"/>
                    </a:cxn>
                    <a:cxn ang="0">
                      <a:pos x="86" y="0"/>
                    </a:cxn>
                    <a:cxn ang="0">
                      <a:pos x="31" y="56"/>
                    </a:cxn>
                    <a:cxn ang="0">
                      <a:pos x="45" y="92"/>
                    </a:cxn>
                    <a:cxn ang="0">
                      <a:pos x="0" y="162"/>
                    </a:cxn>
                    <a:cxn ang="0">
                      <a:pos x="67" y="183"/>
                    </a:cxn>
                    <a:cxn ang="0">
                      <a:pos x="101" y="126"/>
                    </a:cxn>
                  </a:cxnLst>
                  <a:rect l="0" t="0" r="r" b="b"/>
                  <a:pathLst>
                    <a:path w="139" h="183">
                      <a:moveTo>
                        <a:pt x="101" y="126"/>
                      </a:moveTo>
                      <a:cubicBezTo>
                        <a:pt x="96" y="117"/>
                        <a:pt x="93" y="107"/>
                        <a:pt x="93" y="96"/>
                      </a:cubicBezTo>
                      <a:cubicBezTo>
                        <a:pt x="93" y="68"/>
                        <a:pt x="113" y="45"/>
                        <a:pt x="139" y="39"/>
                      </a:cubicBezTo>
                      <a:cubicBezTo>
                        <a:pt x="132" y="17"/>
                        <a:pt x="111" y="0"/>
                        <a:pt x="86" y="0"/>
                      </a:cubicBezTo>
                      <a:cubicBezTo>
                        <a:pt x="56" y="0"/>
                        <a:pt x="31" y="25"/>
                        <a:pt x="31" y="56"/>
                      </a:cubicBezTo>
                      <a:cubicBezTo>
                        <a:pt x="31" y="70"/>
                        <a:pt x="36" y="83"/>
                        <a:pt x="45" y="92"/>
                      </a:cubicBezTo>
                      <a:cubicBezTo>
                        <a:pt x="20" y="106"/>
                        <a:pt x="2" y="132"/>
                        <a:pt x="0" y="162"/>
                      </a:cubicBezTo>
                      <a:cubicBezTo>
                        <a:pt x="19" y="173"/>
                        <a:pt x="42" y="181"/>
                        <a:pt x="67" y="183"/>
                      </a:cubicBezTo>
                      <a:cubicBezTo>
                        <a:pt x="70" y="160"/>
                        <a:pt x="83" y="139"/>
                        <a:pt x="101" y="1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dirty="0">
                    <a:solidFill>
                      <a:schemeClr val="accent4"/>
                    </a:solidFill>
                    <a:latin typeface="+mn-ea"/>
                  </a:endParaRPr>
                </a:p>
              </p:txBody>
            </p:sp>
            <p:sp>
              <p:nvSpPr>
                <p:cNvPr id="47" name="Freeform 97"/>
                <p:cNvSpPr>
                  <a:spLocks/>
                </p:cNvSpPr>
                <p:nvPr/>
              </p:nvSpPr>
              <p:spPr bwMode="auto">
                <a:xfrm>
                  <a:off x="5959513" y="1715671"/>
                  <a:ext cx="183643" cy="179133"/>
                </a:xfrm>
                <a:custGeom>
                  <a:avLst/>
                  <a:gdLst/>
                  <a:ahLst/>
                  <a:cxnLst>
                    <a:cxn ang="0">
                      <a:pos x="0" y="140"/>
                    </a:cxn>
                    <a:cxn ang="0">
                      <a:pos x="75" y="160"/>
                    </a:cxn>
                    <a:cxn ang="0">
                      <a:pos x="151" y="140"/>
                    </a:cxn>
                    <a:cxn ang="0">
                      <a:pos x="112" y="80"/>
                    </a:cxn>
                    <a:cxn ang="0">
                      <a:pos x="124" y="48"/>
                    </a:cxn>
                    <a:cxn ang="0">
                      <a:pos x="75" y="0"/>
                    </a:cxn>
                    <a:cxn ang="0">
                      <a:pos x="27" y="48"/>
                    </a:cxn>
                    <a:cxn ang="0">
                      <a:pos x="39" y="80"/>
                    </a:cxn>
                    <a:cxn ang="0">
                      <a:pos x="0" y="140"/>
                    </a:cxn>
                  </a:cxnLst>
                  <a:rect l="0" t="0" r="r" b="b"/>
                  <a:pathLst>
                    <a:path w="151" h="160">
                      <a:moveTo>
                        <a:pt x="0" y="140"/>
                      </a:moveTo>
                      <a:cubicBezTo>
                        <a:pt x="22" y="153"/>
                        <a:pt x="48" y="160"/>
                        <a:pt x="75" y="160"/>
                      </a:cubicBezTo>
                      <a:cubicBezTo>
                        <a:pt x="103" y="160"/>
                        <a:pt x="129" y="153"/>
                        <a:pt x="151" y="140"/>
                      </a:cubicBezTo>
                      <a:cubicBezTo>
                        <a:pt x="149" y="114"/>
                        <a:pt x="133" y="92"/>
                        <a:pt x="112" y="80"/>
                      </a:cubicBezTo>
                      <a:cubicBezTo>
                        <a:pt x="119" y="72"/>
                        <a:pt x="124" y="60"/>
                        <a:pt x="124" y="48"/>
                      </a:cubicBezTo>
                      <a:cubicBezTo>
                        <a:pt x="124" y="21"/>
                        <a:pt x="102" y="0"/>
                        <a:pt x="75" y="0"/>
                      </a:cubicBezTo>
                      <a:cubicBezTo>
                        <a:pt x="49" y="0"/>
                        <a:pt x="27" y="21"/>
                        <a:pt x="27" y="48"/>
                      </a:cubicBezTo>
                      <a:cubicBezTo>
                        <a:pt x="27" y="60"/>
                        <a:pt x="32" y="72"/>
                        <a:pt x="39" y="80"/>
                      </a:cubicBezTo>
                      <a:cubicBezTo>
                        <a:pt x="18" y="92"/>
                        <a:pt x="2" y="114"/>
                        <a:pt x="0" y="14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dirty="0">
                    <a:solidFill>
                      <a:schemeClr val="accent4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>
                <a:off x="5821957" y="3453868"/>
                <a:ext cx="2658448" cy="1620304"/>
                <a:chOff x="5821957" y="3261762"/>
                <a:chExt cx="2658448" cy="1620304"/>
              </a:xfrm>
            </p:grpSpPr>
            <p:sp>
              <p:nvSpPr>
                <p:cNvPr id="25" name="AutoShape 2"/>
                <p:cNvSpPr>
                  <a:spLocks noChangeArrowheads="1"/>
                </p:cNvSpPr>
                <p:nvPr/>
              </p:nvSpPr>
              <p:spPr bwMode="gray">
                <a:xfrm>
                  <a:off x="5821957" y="3266151"/>
                  <a:ext cx="2658208" cy="1615915"/>
                </a:xfrm>
                <a:prstGeom prst="roundRect">
                  <a:avLst>
                    <a:gd name="adj" fmla="val 5972"/>
                  </a:avLst>
                </a:prstGeom>
                <a:solidFill>
                  <a:schemeClr val="bg1"/>
                </a:solidFill>
                <a:ln w="6350" algn="ctr">
                  <a:solidFill>
                    <a:srgbClr val="B2B2B2"/>
                  </a:solidFill>
                  <a:round/>
                  <a:headEnd/>
                  <a:tailEnd/>
                </a:ln>
                <a:effectLst>
                  <a:outerShdw blurRad="50800" dist="25400" dir="4020000" algn="tl" rotWithShape="0">
                    <a:prstClr val="black">
                      <a:alpha val="28000"/>
                    </a:prstClr>
                  </a:outerShdw>
                </a:effectLst>
              </p:spPr>
              <p:txBody>
                <a:bodyPr vert="horz" wrap="none" lIns="72000" tIns="72000" rIns="72000" bIns="7200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50000"/>
                    </a:lnSpc>
                  </a:pPr>
                  <a:endParaRPr kumimoji="1" lang="ko-KR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21" name="양쪽 모서리가 둥근 사각형 20"/>
                <p:cNvSpPr/>
                <p:nvPr/>
              </p:nvSpPr>
              <p:spPr>
                <a:xfrm>
                  <a:off x="5821957" y="3261762"/>
                  <a:ext cx="2658448" cy="460623"/>
                </a:xfrm>
                <a:prstGeom prst="round2SameRect">
                  <a:avLst>
                    <a:gd name="adj1" fmla="val 18572"/>
                    <a:gd name="adj2" fmla="val 0"/>
                  </a:avLst>
                </a:prstGeom>
                <a:solidFill>
                  <a:srgbClr val="FFBF00"/>
                </a:solidFill>
                <a:ln w="12700" algn="ctr">
                  <a:noFill/>
                  <a:round/>
                  <a:headEnd/>
                  <a:tailEnd/>
                </a:ln>
                <a:effectLst/>
              </p:spPr>
              <p:txBody>
                <a:bodyPr vert="horz" wrap="none" lIns="72000" tIns="72000" rIns="72000" bIns="72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801688"/>
                  <a:r>
                    <a:rPr lang="ko-KR" altLang="en-US" sz="15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    </a:t>
                  </a:r>
                  <a:r>
                    <a:rPr lang="en-US" altLang="ko-KR" sz="15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Server Side</a:t>
                  </a:r>
                  <a:endParaRPr lang="ko-KR" altLang="ko-KR" sz="15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49" name="Freeform 96"/>
                <p:cNvSpPr>
                  <a:spLocks/>
                </p:cNvSpPr>
                <p:nvPr/>
              </p:nvSpPr>
              <p:spPr bwMode="auto">
                <a:xfrm>
                  <a:off x="5862533" y="3376761"/>
                  <a:ext cx="169360" cy="205393"/>
                </a:xfrm>
                <a:custGeom>
                  <a:avLst/>
                  <a:gdLst/>
                  <a:ahLst/>
                  <a:cxnLst>
                    <a:cxn ang="0">
                      <a:pos x="101" y="126"/>
                    </a:cxn>
                    <a:cxn ang="0">
                      <a:pos x="93" y="96"/>
                    </a:cxn>
                    <a:cxn ang="0">
                      <a:pos x="139" y="39"/>
                    </a:cxn>
                    <a:cxn ang="0">
                      <a:pos x="86" y="0"/>
                    </a:cxn>
                    <a:cxn ang="0">
                      <a:pos x="31" y="56"/>
                    </a:cxn>
                    <a:cxn ang="0">
                      <a:pos x="45" y="92"/>
                    </a:cxn>
                    <a:cxn ang="0">
                      <a:pos x="0" y="162"/>
                    </a:cxn>
                    <a:cxn ang="0">
                      <a:pos x="67" y="183"/>
                    </a:cxn>
                    <a:cxn ang="0">
                      <a:pos x="101" y="126"/>
                    </a:cxn>
                  </a:cxnLst>
                  <a:rect l="0" t="0" r="r" b="b"/>
                  <a:pathLst>
                    <a:path w="139" h="183">
                      <a:moveTo>
                        <a:pt x="101" y="126"/>
                      </a:moveTo>
                      <a:cubicBezTo>
                        <a:pt x="96" y="117"/>
                        <a:pt x="93" y="107"/>
                        <a:pt x="93" y="96"/>
                      </a:cubicBezTo>
                      <a:cubicBezTo>
                        <a:pt x="93" y="68"/>
                        <a:pt x="113" y="45"/>
                        <a:pt x="139" y="39"/>
                      </a:cubicBezTo>
                      <a:cubicBezTo>
                        <a:pt x="132" y="17"/>
                        <a:pt x="111" y="0"/>
                        <a:pt x="86" y="0"/>
                      </a:cubicBezTo>
                      <a:cubicBezTo>
                        <a:pt x="56" y="0"/>
                        <a:pt x="31" y="25"/>
                        <a:pt x="31" y="56"/>
                      </a:cubicBezTo>
                      <a:cubicBezTo>
                        <a:pt x="31" y="70"/>
                        <a:pt x="36" y="83"/>
                        <a:pt x="45" y="92"/>
                      </a:cubicBezTo>
                      <a:cubicBezTo>
                        <a:pt x="20" y="106"/>
                        <a:pt x="2" y="132"/>
                        <a:pt x="0" y="162"/>
                      </a:cubicBezTo>
                      <a:cubicBezTo>
                        <a:pt x="19" y="173"/>
                        <a:pt x="42" y="181"/>
                        <a:pt x="67" y="183"/>
                      </a:cubicBezTo>
                      <a:cubicBezTo>
                        <a:pt x="70" y="160"/>
                        <a:pt x="83" y="139"/>
                        <a:pt x="101" y="1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dirty="0">
                    <a:solidFill>
                      <a:schemeClr val="accent4"/>
                    </a:solidFill>
                    <a:latin typeface="+mn-ea"/>
                  </a:endParaRPr>
                </a:p>
              </p:txBody>
            </p:sp>
            <p:sp>
              <p:nvSpPr>
                <p:cNvPr id="50" name="Freeform 97"/>
                <p:cNvSpPr>
                  <a:spLocks/>
                </p:cNvSpPr>
                <p:nvPr/>
              </p:nvSpPr>
              <p:spPr bwMode="auto">
                <a:xfrm>
                  <a:off x="5959513" y="3438663"/>
                  <a:ext cx="183643" cy="179133"/>
                </a:xfrm>
                <a:custGeom>
                  <a:avLst/>
                  <a:gdLst/>
                  <a:ahLst/>
                  <a:cxnLst>
                    <a:cxn ang="0">
                      <a:pos x="0" y="140"/>
                    </a:cxn>
                    <a:cxn ang="0">
                      <a:pos x="75" y="160"/>
                    </a:cxn>
                    <a:cxn ang="0">
                      <a:pos x="151" y="140"/>
                    </a:cxn>
                    <a:cxn ang="0">
                      <a:pos x="112" y="80"/>
                    </a:cxn>
                    <a:cxn ang="0">
                      <a:pos x="124" y="48"/>
                    </a:cxn>
                    <a:cxn ang="0">
                      <a:pos x="75" y="0"/>
                    </a:cxn>
                    <a:cxn ang="0">
                      <a:pos x="27" y="48"/>
                    </a:cxn>
                    <a:cxn ang="0">
                      <a:pos x="39" y="80"/>
                    </a:cxn>
                    <a:cxn ang="0">
                      <a:pos x="0" y="140"/>
                    </a:cxn>
                  </a:cxnLst>
                  <a:rect l="0" t="0" r="r" b="b"/>
                  <a:pathLst>
                    <a:path w="151" h="160">
                      <a:moveTo>
                        <a:pt x="0" y="140"/>
                      </a:moveTo>
                      <a:cubicBezTo>
                        <a:pt x="22" y="153"/>
                        <a:pt x="48" y="160"/>
                        <a:pt x="75" y="160"/>
                      </a:cubicBezTo>
                      <a:cubicBezTo>
                        <a:pt x="103" y="160"/>
                        <a:pt x="129" y="153"/>
                        <a:pt x="151" y="140"/>
                      </a:cubicBezTo>
                      <a:cubicBezTo>
                        <a:pt x="149" y="114"/>
                        <a:pt x="133" y="92"/>
                        <a:pt x="112" y="80"/>
                      </a:cubicBezTo>
                      <a:cubicBezTo>
                        <a:pt x="119" y="72"/>
                        <a:pt x="124" y="60"/>
                        <a:pt x="124" y="48"/>
                      </a:cubicBezTo>
                      <a:cubicBezTo>
                        <a:pt x="124" y="21"/>
                        <a:pt x="102" y="0"/>
                        <a:pt x="75" y="0"/>
                      </a:cubicBezTo>
                      <a:cubicBezTo>
                        <a:pt x="49" y="0"/>
                        <a:pt x="27" y="21"/>
                        <a:pt x="27" y="48"/>
                      </a:cubicBezTo>
                      <a:cubicBezTo>
                        <a:pt x="27" y="60"/>
                        <a:pt x="32" y="72"/>
                        <a:pt x="39" y="80"/>
                      </a:cubicBezTo>
                      <a:cubicBezTo>
                        <a:pt x="18" y="92"/>
                        <a:pt x="2" y="114"/>
                        <a:pt x="0" y="14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dirty="0">
                    <a:solidFill>
                      <a:schemeClr val="accent4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5821957" y="5193073"/>
                <a:ext cx="2658448" cy="1620303"/>
                <a:chOff x="5821957" y="5000967"/>
                <a:chExt cx="2658448" cy="1620303"/>
              </a:xfrm>
            </p:grpSpPr>
            <p:sp>
              <p:nvSpPr>
                <p:cNvPr id="40" name="AutoShape 2"/>
                <p:cNvSpPr>
                  <a:spLocks noChangeArrowheads="1"/>
                </p:cNvSpPr>
                <p:nvPr/>
              </p:nvSpPr>
              <p:spPr bwMode="gray">
                <a:xfrm>
                  <a:off x="5821957" y="5005355"/>
                  <a:ext cx="2658208" cy="1615915"/>
                </a:xfrm>
                <a:prstGeom prst="roundRect">
                  <a:avLst>
                    <a:gd name="adj" fmla="val 5972"/>
                  </a:avLst>
                </a:prstGeom>
                <a:solidFill>
                  <a:schemeClr val="bg1"/>
                </a:solidFill>
                <a:ln w="6350" algn="ctr">
                  <a:solidFill>
                    <a:srgbClr val="B2B2B2"/>
                  </a:solidFill>
                  <a:round/>
                  <a:headEnd/>
                  <a:tailEnd/>
                </a:ln>
                <a:effectLst>
                  <a:outerShdw blurRad="50800" dist="25400" dir="4020000" algn="tl" rotWithShape="0">
                    <a:prstClr val="black">
                      <a:alpha val="28000"/>
                    </a:prstClr>
                  </a:outerShdw>
                </a:effectLst>
              </p:spPr>
              <p:txBody>
                <a:bodyPr vert="horz" wrap="none" lIns="72000" tIns="72000" rIns="72000" bIns="7200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50000"/>
                    </a:lnSpc>
                  </a:pPr>
                  <a:endParaRPr kumimoji="1" lang="ko-KR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39" name="양쪽 모서리가 둥근 사각형 38"/>
                <p:cNvSpPr/>
                <p:nvPr/>
              </p:nvSpPr>
              <p:spPr>
                <a:xfrm>
                  <a:off x="5821957" y="5000967"/>
                  <a:ext cx="2658448" cy="460622"/>
                </a:xfrm>
                <a:prstGeom prst="round2SameRect">
                  <a:avLst>
                    <a:gd name="adj1" fmla="val 18572"/>
                    <a:gd name="adj2" fmla="val 0"/>
                  </a:avLst>
                </a:prstGeom>
                <a:solidFill>
                  <a:srgbClr val="11A6FF"/>
                </a:solidFill>
                <a:ln w="12700" algn="ctr">
                  <a:noFill/>
                  <a:round/>
                  <a:headEnd/>
                  <a:tailEnd/>
                </a:ln>
                <a:effectLst/>
              </p:spPr>
              <p:txBody>
                <a:bodyPr vert="horz" wrap="none" lIns="72000" tIns="72000" rIns="72000" bIns="72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801688"/>
                  <a:r>
                    <a:rPr lang="ko-KR" altLang="en-US" sz="15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    </a:t>
                  </a:r>
                  <a:r>
                    <a:rPr lang="en-US" altLang="ko-KR" sz="15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Database</a:t>
                  </a:r>
                  <a:endParaRPr lang="ko-KR" altLang="ko-KR" sz="15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52" name="Freeform 96"/>
                <p:cNvSpPr>
                  <a:spLocks/>
                </p:cNvSpPr>
                <p:nvPr/>
              </p:nvSpPr>
              <p:spPr bwMode="auto">
                <a:xfrm>
                  <a:off x="5862533" y="5110760"/>
                  <a:ext cx="169360" cy="205393"/>
                </a:xfrm>
                <a:custGeom>
                  <a:avLst/>
                  <a:gdLst/>
                  <a:ahLst/>
                  <a:cxnLst>
                    <a:cxn ang="0">
                      <a:pos x="101" y="126"/>
                    </a:cxn>
                    <a:cxn ang="0">
                      <a:pos x="93" y="96"/>
                    </a:cxn>
                    <a:cxn ang="0">
                      <a:pos x="139" y="39"/>
                    </a:cxn>
                    <a:cxn ang="0">
                      <a:pos x="86" y="0"/>
                    </a:cxn>
                    <a:cxn ang="0">
                      <a:pos x="31" y="56"/>
                    </a:cxn>
                    <a:cxn ang="0">
                      <a:pos x="45" y="92"/>
                    </a:cxn>
                    <a:cxn ang="0">
                      <a:pos x="0" y="162"/>
                    </a:cxn>
                    <a:cxn ang="0">
                      <a:pos x="67" y="183"/>
                    </a:cxn>
                    <a:cxn ang="0">
                      <a:pos x="101" y="126"/>
                    </a:cxn>
                  </a:cxnLst>
                  <a:rect l="0" t="0" r="r" b="b"/>
                  <a:pathLst>
                    <a:path w="139" h="183">
                      <a:moveTo>
                        <a:pt x="101" y="126"/>
                      </a:moveTo>
                      <a:cubicBezTo>
                        <a:pt x="96" y="117"/>
                        <a:pt x="93" y="107"/>
                        <a:pt x="93" y="96"/>
                      </a:cubicBezTo>
                      <a:cubicBezTo>
                        <a:pt x="93" y="68"/>
                        <a:pt x="113" y="45"/>
                        <a:pt x="139" y="39"/>
                      </a:cubicBezTo>
                      <a:cubicBezTo>
                        <a:pt x="132" y="17"/>
                        <a:pt x="111" y="0"/>
                        <a:pt x="86" y="0"/>
                      </a:cubicBezTo>
                      <a:cubicBezTo>
                        <a:pt x="56" y="0"/>
                        <a:pt x="31" y="25"/>
                        <a:pt x="31" y="56"/>
                      </a:cubicBezTo>
                      <a:cubicBezTo>
                        <a:pt x="31" y="70"/>
                        <a:pt x="36" y="83"/>
                        <a:pt x="45" y="92"/>
                      </a:cubicBezTo>
                      <a:cubicBezTo>
                        <a:pt x="20" y="106"/>
                        <a:pt x="2" y="132"/>
                        <a:pt x="0" y="162"/>
                      </a:cubicBezTo>
                      <a:cubicBezTo>
                        <a:pt x="19" y="173"/>
                        <a:pt x="42" y="181"/>
                        <a:pt x="67" y="183"/>
                      </a:cubicBezTo>
                      <a:cubicBezTo>
                        <a:pt x="70" y="160"/>
                        <a:pt x="83" y="139"/>
                        <a:pt x="101" y="1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dirty="0">
                    <a:solidFill>
                      <a:schemeClr val="accent4"/>
                    </a:solidFill>
                    <a:latin typeface="+mn-ea"/>
                  </a:endParaRPr>
                </a:p>
              </p:txBody>
            </p:sp>
            <p:sp>
              <p:nvSpPr>
                <p:cNvPr id="53" name="Freeform 97"/>
                <p:cNvSpPr>
                  <a:spLocks/>
                </p:cNvSpPr>
                <p:nvPr/>
              </p:nvSpPr>
              <p:spPr bwMode="auto">
                <a:xfrm>
                  <a:off x="5959513" y="5172662"/>
                  <a:ext cx="183643" cy="179133"/>
                </a:xfrm>
                <a:custGeom>
                  <a:avLst/>
                  <a:gdLst/>
                  <a:ahLst/>
                  <a:cxnLst>
                    <a:cxn ang="0">
                      <a:pos x="0" y="140"/>
                    </a:cxn>
                    <a:cxn ang="0">
                      <a:pos x="75" y="160"/>
                    </a:cxn>
                    <a:cxn ang="0">
                      <a:pos x="151" y="140"/>
                    </a:cxn>
                    <a:cxn ang="0">
                      <a:pos x="112" y="80"/>
                    </a:cxn>
                    <a:cxn ang="0">
                      <a:pos x="124" y="48"/>
                    </a:cxn>
                    <a:cxn ang="0">
                      <a:pos x="75" y="0"/>
                    </a:cxn>
                    <a:cxn ang="0">
                      <a:pos x="27" y="48"/>
                    </a:cxn>
                    <a:cxn ang="0">
                      <a:pos x="39" y="80"/>
                    </a:cxn>
                    <a:cxn ang="0">
                      <a:pos x="0" y="140"/>
                    </a:cxn>
                  </a:cxnLst>
                  <a:rect l="0" t="0" r="r" b="b"/>
                  <a:pathLst>
                    <a:path w="151" h="160">
                      <a:moveTo>
                        <a:pt x="0" y="140"/>
                      </a:moveTo>
                      <a:cubicBezTo>
                        <a:pt x="22" y="153"/>
                        <a:pt x="48" y="160"/>
                        <a:pt x="75" y="160"/>
                      </a:cubicBezTo>
                      <a:cubicBezTo>
                        <a:pt x="103" y="160"/>
                        <a:pt x="129" y="153"/>
                        <a:pt x="151" y="140"/>
                      </a:cubicBezTo>
                      <a:cubicBezTo>
                        <a:pt x="149" y="114"/>
                        <a:pt x="133" y="92"/>
                        <a:pt x="112" y="80"/>
                      </a:cubicBezTo>
                      <a:cubicBezTo>
                        <a:pt x="119" y="72"/>
                        <a:pt x="124" y="60"/>
                        <a:pt x="124" y="48"/>
                      </a:cubicBezTo>
                      <a:cubicBezTo>
                        <a:pt x="124" y="21"/>
                        <a:pt x="102" y="0"/>
                        <a:pt x="75" y="0"/>
                      </a:cubicBezTo>
                      <a:cubicBezTo>
                        <a:pt x="49" y="0"/>
                        <a:pt x="27" y="21"/>
                        <a:pt x="27" y="48"/>
                      </a:cubicBezTo>
                      <a:cubicBezTo>
                        <a:pt x="27" y="60"/>
                        <a:pt x="32" y="72"/>
                        <a:pt x="39" y="80"/>
                      </a:cubicBezTo>
                      <a:cubicBezTo>
                        <a:pt x="18" y="92"/>
                        <a:pt x="2" y="114"/>
                        <a:pt x="0" y="14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dirty="0">
                    <a:solidFill>
                      <a:schemeClr val="accent4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5960108" y="2276872"/>
                <a:ext cx="1280846" cy="1001883"/>
                <a:chOff x="3668708" y="2155569"/>
                <a:chExt cx="1549824" cy="1466857"/>
              </a:xfrm>
            </p:grpSpPr>
            <p:pic>
              <p:nvPicPr>
                <p:cNvPr id="54" name="그림 5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68708" y="2155569"/>
                  <a:ext cx="1549824" cy="1466857"/>
                </a:xfrm>
                <a:prstGeom prst="rect">
                  <a:avLst/>
                </a:prstGeom>
              </p:spPr>
            </p:pic>
            <p:pic>
              <p:nvPicPr>
                <p:cNvPr id="55" name="그림 5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31553" y="2914489"/>
                  <a:ext cx="636109" cy="150513"/>
                </a:xfrm>
                <a:prstGeom prst="rect">
                  <a:avLst/>
                </a:prstGeom>
              </p:spPr>
            </p:pic>
          </p:grpSp>
          <p:pic>
            <p:nvPicPr>
              <p:cNvPr id="56" name="그림 5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525" b="20707"/>
              <a:stretch/>
            </p:blipFill>
            <p:spPr>
              <a:xfrm>
                <a:off x="7312962" y="2492896"/>
                <a:ext cx="1003454" cy="594888"/>
              </a:xfrm>
              <a:prstGeom prst="rect">
                <a:avLst/>
              </a:prstGeom>
            </p:spPr>
          </p:pic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6336" y="5877272"/>
                <a:ext cx="712260" cy="710974"/>
              </a:xfrm>
              <a:prstGeom prst="rect">
                <a:avLst/>
              </a:prstGeom>
            </p:spPr>
          </p:pic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82" t="14172" r="22035" b="14008"/>
              <a:stretch/>
            </p:blipFill>
            <p:spPr>
              <a:xfrm>
                <a:off x="7530677" y="4032081"/>
                <a:ext cx="929755" cy="959058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2485" y="3974494"/>
                <a:ext cx="1073771" cy="1073771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1176" y="4043856"/>
                <a:ext cx="869099" cy="1016668"/>
              </a:xfrm>
              <a:prstGeom prst="rect">
                <a:avLst/>
              </a:prstGeom>
            </p:spPr>
          </p:pic>
          <p:pic>
            <p:nvPicPr>
              <p:cNvPr id="60" name="그림 5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1250" y="5661248"/>
                <a:ext cx="1073771" cy="1073771"/>
              </a:xfrm>
              <a:prstGeom prst="rect">
                <a:avLst/>
              </a:prstGeom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9941" y="5730610"/>
                <a:ext cx="869099" cy="101666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135229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428596" y="1311151"/>
            <a:ext cx="4522392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컨트롤러 구조 및 동작 과정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95497" y="2132856"/>
            <a:ext cx="8668991" cy="4536504"/>
            <a:chOff x="295497" y="2295402"/>
            <a:chExt cx="8668991" cy="4536504"/>
          </a:xfrm>
        </p:grpSpPr>
        <p:grpSp>
          <p:nvGrpSpPr>
            <p:cNvPr id="6" name="그룹 5"/>
            <p:cNvGrpSpPr/>
            <p:nvPr/>
          </p:nvGrpSpPr>
          <p:grpSpPr>
            <a:xfrm>
              <a:off x="3394382" y="4077072"/>
              <a:ext cx="2350665" cy="2357978"/>
              <a:chOff x="5042972" y="2778665"/>
              <a:chExt cx="2136968" cy="1948742"/>
            </a:xfrm>
          </p:grpSpPr>
          <p:sp>
            <p:nvSpPr>
              <p:cNvPr id="26" name="정육면체 25"/>
              <p:cNvSpPr/>
              <p:nvPr/>
            </p:nvSpPr>
            <p:spPr bwMode="auto">
              <a:xfrm>
                <a:off x="5051572" y="4077072"/>
                <a:ext cx="2128368" cy="650335"/>
              </a:xfrm>
              <a:prstGeom prst="cube">
                <a:avLst>
                  <a:gd name="adj" fmla="val 66111"/>
                </a:avLst>
              </a:prstGeom>
              <a:solidFill>
                <a:srgbClr val="A4BF3A">
                  <a:alpha val="85000"/>
                </a:srgbClr>
              </a:solidFill>
              <a:ln w="12700" algn="ctr">
                <a:noFill/>
                <a:round/>
                <a:headEnd/>
                <a:tailEnd/>
              </a:ln>
              <a:effectLst>
                <a:outerShdw blurRad="50800" dist="25400" dir="42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/>
                <a:endParaRPr lang="en-US" altLang="ko-KR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29" name="정육면체 28"/>
              <p:cNvSpPr/>
              <p:nvPr/>
            </p:nvSpPr>
            <p:spPr bwMode="auto">
              <a:xfrm>
                <a:off x="5042972" y="3644269"/>
                <a:ext cx="2128368" cy="650335"/>
              </a:xfrm>
              <a:prstGeom prst="cube">
                <a:avLst>
                  <a:gd name="adj" fmla="val 66111"/>
                </a:avLst>
              </a:prstGeom>
              <a:solidFill>
                <a:srgbClr val="11A6FF">
                  <a:alpha val="85000"/>
                </a:srgbClr>
              </a:solidFill>
              <a:ln w="12700" algn="ctr">
                <a:noFill/>
                <a:round/>
                <a:headEnd/>
                <a:tailEnd/>
              </a:ln>
              <a:effectLst>
                <a:outerShdw blurRad="50800" dist="25400" dir="42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/>
                <a:endParaRPr lang="en-US" altLang="ko-KR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30" name="정육면체 29"/>
              <p:cNvSpPr/>
              <p:nvPr/>
            </p:nvSpPr>
            <p:spPr bwMode="auto">
              <a:xfrm>
                <a:off x="5042972" y="3211467"/>
                <a:ext cx="2128368" cy="650335"/>
              </a:xfrm>
              <a:prstGeom prst="cube">
                <a:avLst>
                  <a:gd name="adj" fmla="val 66111"/>
                </a:avLst>
              </a:prstGeom>
              <a:solidFill>
                <a:srgbClr val="FB625C">
                  <a:alpha val="85000"/>
                </a:srgbClr>
              </a:solidFill>
              <a:ln w="12700" algn="ctr">
                <a:noFill/>
                <a:round/>
                <a:headEnd/>
                <a:tailEnd/>
              </a:ln>
              <a:effectLst>
                <a:outerShdw blurRad="50800" dist="25400" dir="42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/>
                <a:endParaRPr lang="en-US" altLang="ko-KR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31" name="정육면체 30"/>
              <p:cNvSpPr/>
              <p:nvPr/>
            </p:nvSpPr>
            <p:spPr bwMode="auto">
              <a:xfrm>
                <a:off x="5042972" y="2778665"/>
                <a:ext cx="2128368" cy="650335"/>
              </a:xfrm>
              <a:prstGeom prst="cube">
                <a:avLst>
                  <a:gd name="adj" fmla="val 66111"/>
                </a:avLst>
              </a:prstGeom>
              <a:solidFill>
                <a:srgbClr val="FFBF00">
                  <a:alpha val="80000"/>
                </a:srgbClr>
              </a:solidFill>
              <a:ln w="12700" algn="ctr">
                <a:noFill/>
                <a:round/>
                <a:headEnd/>
                <a:tailEnd/>
              </a:ln>
              <a:effectLst>
                <a:outerShdw blurRad="50800" dist="25400" dir="42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/>
                <a:endParaRPr lang="en-US" altLang="ko-KR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7" name="정육면체 6"/>
            <p:cNvSpPr/>
            <p:nvPr/>
          </p:nvSpPr>
          <p:spPr bwMode="auto">
            <a:xfrm flipH="1">
              <a:off x="3333850" y="2295402"/>
              <a:ext cx="2476301" cy="845566"/>
            </a:xfrm>
            <a:prstGeom prst="cube">
              <a:avLst>
                <a:gd name="adj" fmla="val 2577"/>
              </a:avLst>
            </a:prstGeom>
            <a:solidFill>
              <a:srgbClr val="A4BF3A"/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en-US" altLang="ko-KR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WACH_Define</a:t>
              </a:r>
              <a:endParaRPr lang="ko-KR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8" name="정육면체 7"/>
            <p:cNvSpPr/>
            <p:nvPr/>
          </p:nvSpPr>
          <p:spPr bwMode="auto">
            <a:xfrm flipH="1">
              <a:off x="295499" y="3645024"/>
              <a:ext cx="2476301" cy="845566"/>
            </a:xfrm>
            <a:prstGeom prst="cube">
              <a:avLst>
                <a:gd name="adj" fmla="val 2577"/>
              </a:avLst>
            </a:prstGeom>
            <a:solidFill>
              <a:srgbClr val="FFBF00"/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en-US" altLang="ko-KR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mMain.jsp</a:t>
              </a:r>
              <a:endParaRPr lang="ko-KR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9" name="정육면체 8"/>
            <p:cNvSpPr/>
            <p:nvPr/>
          </p:nvSpPr>
          <p:spPr bwMode="auto">
            <a:xfrm flipH="1">
              <a:off x="6300192" y="3645024"/>
              <a:ext cx="2476301" cy="845566"/>
            </a:xfrm>
            <a:prstGeom prst="cube">
              <a:avLst>
                <a:gd name="adj" fmla="val 2577"/>
              </a:avLst>
            </a:prstGeom>
            <a:solidFill>
              <a:srgbClr val="11A6FF"/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en-US" altLang="ko-KR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WACH_Bean</a:t>
              </a:r>
              <a:endParaRPr lang="ko-KR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0" name="정육면체 9"/>
            <p:cNvSpPr/>
            <p:nvPr/>
          </p:nvSpPr>
          <p:spPr bwMode="auto">
            <a:xfrm flipH="1">
              <a:off x="295497" y="4702044"/>
              <a:ext cx="2476301" cy="1895307"/>
            </a:xfrm>
            <a:prstGeom prst="cube">
              <a:avLst>
                <a:gd name="adj" fmla="val 2577"/>
              </a:avLst>
            </a:prstGeom>
            <a:solidFill>
              <a:srgbClr val="FB625C"/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>
                <a:lnSpc>
                  <a:spcPct val="150000"/>
                </a:lnSpc>
              </a:pPr>
              <a:r>
                <a:rPr lang="en-US" altLang="ko-KR" sz="15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mMain.jsp</a:t>
              </a:r>
              <a:endParaRPr lang="en-US" altLang="ko-KR" sz="1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ctr" defTabSz="801688">
                <a:lnSpc>
                  <a:spcPct val="150000"/>
                </a:lnSpc>
              </a:pPr>
              <a:r>
                <a:rPr lang="en-US" altLang="ko-KR" sz="15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mMenuFinder.jsp</a:t>
              </a:r>
              <a:r>
                <a:rPr lang="en-US" altLang="ko-KR" sz="15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/>
              </a:r>
              <a:br>
                <a:rPr lang="en-US" altLang="ko-KR" sz="15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en-US" altLang="ko-KR" sz="15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mBusiness.jsp</a:t>
              </a:r>
              <a:endParaRPr lang="en-US" altLang="ko-KR" sz="1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ctr" defTabSz="801688">
                <a:lnSpc>
                  <a:spcPct val="150000"/>
                </a:lnSpc>
              </a:pPr>
              <a:r>
                <a:rPr lang="en-US" altLang="ko-KR" sz="15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mGuideWay.jsp</a:t>
              </a:r>
              <a:endPara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ctr" defTabSz="801688">
                <a:lnSpc>
                  <a:spcPct val="150000"/>
                </a:lnSpc>
              </a:pPr>
              <a:r>
                <a:rPr lang="en-US" altLang="ko-KR" sz="15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mProject.jsp</a:t>
              </a:r>
              <a:endParaRPr lang="en-US" altLang="ko-KR" sz="1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6209" y="5104852"/>
              <a:ext cx="1446192" cy="1492500"/>
            </a:xfrm>
            <a:prstGeom prst="rect">
              <a:avLst/>
            </a:prstGeom>
          </p:spPr>
        </p:pic>
        <p:pic>
          <p:nvPicPr>
            <p:cNvPr id="12" name="그림 11" descr="arrow_6_gray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6031" y="3637934"/>
              <a:ext cx="474161" cy="439138"/>
            </a:xfrm>
            <a:prstGeom prst="rect">
              <a:avLst/>
            </a:prstGeom>
          </p:spPr>
        </p:pic>
        <p:pic>
          <p:nvPicPr>
            <p:cNvPr id="13" name="그림 12" descr="arrow_6_gray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781952" y="4077072"/>
              <a:ext cx="474161" cy="439138"/>
            </a:xfrm>
            <a:prstGeom prst="rect">
              <a:avLst/>
            </a:prstGeom>
          </p:spPr>
        </p:pic>
        <p:pic>
          <p:nvPicPr>
            <p:cNvPr id="14" name="그림 13" descr="arrow_6_gray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4330189" y="3374504"/>
              <a:ext cx="474161" cy="439138"/>
            </a:xfrm>
            <a:prstGeom prst="rect">
              <a:avLst/>
            </a:prstGeom>
          </p:spPr>
        </p:pic>
        <p:pic>
          <p:nvPicPr>
            <p:cNvPr id="15" name="그림 14" descr="arrow_6_gray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3703" y="3907433"/>
              <a:ext cx="474161" cy="439138"/>
            </a:xfrm>
            <a:prstGeom prst="rect">
              <a:avLst/>
            </a:prstGeom>
          </p:spPr>
        </p:pic>
        <p:pic>
          <p:nvPicPr>
            <p:cNvPr id="16" name="그림 15" descr="arrow_6_gray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797036" y="5456664"/>
              <a:ext cx="474161" cy="439138"/>
            </a:xfrm>
            <a:prstGeom prst="rect">
              <a:avLst/>
            </a:prstGeom>
          </p:spPr>
        </p:pic>
        <p:pic>
          <p:nvPicPr>
            <p:cNvPr id="17" name="그림 16" descr="arrow_6_gray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212224" y="4628534"/>
              <a:ext cx="474161" cy="439138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6875268" y="5762284"/>
              <a:ext cx="11480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01688"/>
              <a:r>
                <a:rPr lang="en-US" altLang="ko-KR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DataBase</a:t>
              </a:r>
              <a:endPara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569056" y="5085184"/>
              <a:ext cx="200131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01688"/>
              <a:r>
                <a:rPr lang="ko-KR" altLang="en-US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뷰</a:t>
              </a:r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컨트롤러</a:t>
              </a:r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ctr" defTabSz="801688"/>
              <a:r>
                <a:rPr lang="en-US" altLang="ko-KR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wach_control.jsp</a:t>
              </a:r>
              <a:endPara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514856" y="3362555"/>
              <a:ext cx="116410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① action=Xxx</a:t>
              </a:r>
              <a:endParaRPr lang="ko-KR" altLang="en-US" sz="12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003955" y="3125814"/>
              <a:ext cx="92525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②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setXxx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()</a:t>
              </a:r>
              <a:endParaRPr lang="ko-KR" altLang="en-US" sz="12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251610" y="3308287"/>
              <a:ext cx="241104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③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selectDB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</a:t>
              </a:r>
              <a:r>
                <a:rPr lang="en-US" altLang="ko-KR" sz="12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WACH_Define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wach</a:t>
              </a:r>
              <a:endParaRPr lang="ko-KR" altLang="en-US" sz="12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648102" y="4653136"/>
              <a:ext cx="131638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④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데이터베이스</a:t>
              </a:r>
              <a:endPara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 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저장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724128" y="4509120"/>
              <a:ext cx="10342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⑤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true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리턴</a:t>
              </a:r>
              <a:endParaRPr lang="ko-KR" altLang="en-US" sz="12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676099" y="6554907"/>
              <a:ext cx="180126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⑥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request.setAtribute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()</a:t>
              </a:r>
              <a:endParaRPr lang="ko-KR" altLang="en-US" sz="1200" dirty="0"/>
            </a:p>
          </p:txBody>
        </p:sp>
      </p:grp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 요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3845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428596" y="1311151"/>
            <a:ext cx="4317336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1.4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데이터베이스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(Database)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구성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 요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88840"/>
            <a:ext cx="3600400" cy="40105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98735"/>
            <a:ext cx="3600400" cy="40105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68" y="2806200"/>
            <a:ext cx="3588624" cy="38962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118" y="1789943"/>
            <a:ext cx="3924346" cy="49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244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28596" y="1916831"/>
            <a:ext cx="4359428" cy="4392489"/>
            <a:chOff x="5821957" y="5000966"/>
            <a:chExt cx="2658448" cy="1407919"/>
          </a:xfrm>
        </p:grpSpPr>
        <p:sp>
          <p:nvSpPr>
            <p:cNvPr id="17" name="AutoShape 2"/>
            <p:cNvSpPr>
              <a:spLocks noChangeArrowheads="1"/>
            </p:cNvSpPr>
            <p:nvPr/>
          </p:nvSpPr>
          <p:spPr bwMode="gray">
            <a:xfrm>
              <a:off x="5821957" y="5005355"/>
              <a:ext cx="2658208" cy="1403530"/>
            </a:xfrm>
            <a:prstGeom prst="roundRect">
              <a:avLst>
                <a:gd name="adj" fmla="val 5972"/>
              </a:avLst>
            </a:prstGeom>
            <a:gradFill rotWithShape="1">
              <a:gsLst>
                <a:gs pos="0">
                  <a:srgbClr val="DDDDDD">
                    <a:gamma/>
                    <a:tint val="0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6350" algn="ctr">
              <a:solidFill>
                <a:srgbClr val="B2B2B2"/>
              </a:solidFill>
              <a:round/>
              <a:headEnd/>
              <a:tailEnd/>
            </a:ln>
            <a:effectLst>
              <a:outerShdw blurRad="50800" dist="25400" dir="402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50000"/>
                </a:lnSpc>
              </a:pPr>
              <a:endParaRPr kumimoji="1" lang="ko-KR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5821957" y="5000966"/>
              <a:ext cx="2658448" cy="498041"/>
            </a:xfrm>
            <a:prstGeom prst="round2SameRect">
              <a:avLst>
                <a:gd name="adj1" fmla="val 18572"/>
                <a:gd name="adj2" fmla="val 0"/>
              </a:avLst>
            </a:prstGeom>
            <a:solidFill>
              <a:srgbClr val="FB625B">
                <a:alpha val="80000"/>
              </a:srgbClr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5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Smart</a:t>
              </a:r>
              <a:r>
                <a:rPr lang="ko-KR" altLang="en-US" sz="25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5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Mobile</a:t>
              </a:r>
              <a:br>
                <a:rPr lang="en-US" altLang="ko-KR" sz="25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25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Web Application</a:t>
              </a:r>
              <a:endParaRPr lang="en-US" altLang="ko-KR" sz="2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62773" y="5554902"/>
              <a:ext cx="2617632" cy="784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50000"/>
                </a:lnSpc>
              </a:pPr>
              <a:r>
                <a:rPr lang="en-US" altLang="ko-KR" sz="14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Family Restaurant</a:t>
              </a:r>
              <a:r>
                <a:rPr lang="ko-KR" altLang="en-US" sz="14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</a:t>
              </a:r>
              <a:r>
                <a:rPr lang="ko-KR" altLang="en-US" sz="1400" dirty="0" err="1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아웃백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</a:t>
              </a:r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OutBack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Steak House) </a:t>
              </a:r>
              <a:r>
                <a:rPr lang="ko-KR" altLang="en-US" sz="14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</a:t>
              </a:r>
              <a:endPara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250000"/>
                </a:lnSpc>
              </a:pPr>
              <a:r>
                <a:rPr lang="ko-KR" altLang="en-US" sz="14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예시로 손님의 편의를 위한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 정보</a:t>
              </a:r>
              <a:r>
                <a:rPr lang="en-US" altLang="ko-KR" sz="14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algn="ctr">
                <a:lnSpc>
                  <a:spcPct val="250000"/>
                </a:lnSpc>
              </a:pPr>
              <a:r>
                <a:rPr lang="ko-KR" altLang="en-US" sz="14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매장 안내</a:t>
              </a:r>
              <a:r>
                <a:rPr lang="en-US" altLang="ko-KR" sz="14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 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길 안내 </a:t>
              </a:r>
              <a:r>
                <a:rPr lang="ko-KR" altLang="en-US" sz="14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등의 상세 정보를 보여주는 </a:t>
              </a:r>
              <a:endPara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2400" b="1" dirty="0" smtClean="0">
                  <a:solidFill>
                    <a:srgbClr val="F97E7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Mobile Web Application</a:t>
              </a:r>
              <a:endParaRPr lang="ko-KR" altLang="en-US" sz="2400" b="1" dirty="0">
                <a:solidFill>
                  <a:srgbClr val="F97E7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 요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28596" y="1311151"/>
            <a:ext cx="5097549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1.5 WACH Mobile Web Application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932040" y="1916832"/>
            <a:ext cx="3888432" cy="4680520"/>
            <a:chOff x="4914081" y="1779662"/>
            <a:chExt cx="3888432" cy="468052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23" t="8865" r="35927" b="8553"/>
            <a:stretch/>
          </p:blipFill>
          <p:spPr>
            <a:xfrm>
              <a:off x="7218336" y="1779662"/>
              <a:ext cx="1584177" cy="468052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50" t="9051" r="35300" b="9051"/>
            <a:stretch/>
          </p:blipFill>
          <p:spPr>
            <a:xfrm>
              <a:off x="6090697" y="1799003"/>
              <a:ext cx="1606790" cy="464183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25" t="9345" r="36024" b="9345"/>
            <a:stretch/>
          </p:blipFill>
          <p:spPr>
            <a:xfrm>
              <a:off x="4914081" y="1815666"/>
              <a:ext cx="1584176" cy="4608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50512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7409" y="3075057"/>
            <a:ext cx="7089182" cy="707886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6350">
                  <a:noFill/>
                </a:ln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en-US" altLang="ko-KR" sz="4000" dirty="0" smtClean="0">
                <a:ln w="6350">
                  <a:noFill/>
                </a:ln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4000" dirty="0" smtClean="0">
                <a:ln w="6350">
                  <a:noFill/>
                </a:ln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 능</a:t>
            </a:r>
            <a:endParaRPr lang="en-US" altLang="ko-KR" sz="4000" dirty="0" smtClean="0">
              <a:ln w="6350">
                <a:noFill/>
              </a:ln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60000">
                    <a:srgbClr val="181717"/>
                  </a:gs>
                </a:gsLst>
                <a:lin ang="5400000" scaled="1"/>
                <a:tileRect/>
              </a:gradFill>
              <a:effectLst>
                <a:outerShdw blurRad="50800" dist="25400" dir="5400000" algn="t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7511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pptwear4">
      <a:dk1>
        <a:sysClr val="windowText" lastClr="000000"/>
      </a:dk1>
      <a:lt1>
        <a:sysClr val="window" lastClr="FFFFFF"/>
      </a:lt1>
      <a:dk2>
        <a:srgbClr val="333333"/>
      </a:dk2>
      <a:lt2>
        <a:srgbClr val="C0C0C0"/>
      </a:lt2>
      <a:accent1>
        <a:srgbClr val="0048AC"/>
      </a:accent1>
      <a:accent2>
        <a:srgbClr val="0173D4"/>
      </a:accent2>
      <a:accent3>
        <a:srgbClr val="11A6FF"/>
      </a:accent3>
      <a:accent4>
        <a:srgbClr val="85D3F7"/>
      </a:accent4>
      <a:accent5>
        <a:srgbClr val="BAE6FF"/>
      </a:accent5>
      <a:accent6>
        <a:srgbClr val="FFBF00"/>
      </a:accent6>
      <a:hlink>
        <a:srgbClr val="0173D4"/>
      </a:hlink>
      <a:folHlink>
        <a:srgbClr val="11A6FF"/>
      </a:folHlink>
    </a:clrScheme>
    <a:fontScheme name="pptshop 6">
      <a:majorFont>
        <a:latin typeface="Arial"/>
        <a:ea typeface="나눔고딕"/>
        <a:cs typeface=""/>
      </a:majorFont>
      <a:minorFont>
        <a:latin typeface="Calibri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pptwear4">
      <a:dk1>
        <a:sysClr val="windowText" lastClr="000000"/>
      </a:dk1>
      <a:lt1>
        <a:sysClr val="window" lastClr="FFFFFF"/>
      </a:lt1>
      <a:dk2>
        <a:srgbClr val="333333"/>
      </a:dk2>
      <a:lt2>
        <a:srgbClr val="C0C0C0"/>
      </a:lt2>
      <a:accent1>
        <a:srgbClr val="0048AC"/>
      </a:accent1>
      <a:accent2>
        <a:srgbClr val="0173D4"/>
      </a:accent2>
      <a:accent3>
        <a:srgbClr val="11A6FF"/>
      </a:accent3>
      <a:accent4>
        <a:srgbClr val="85D3F7"/>
      </a:accent4>
      <a:accent5>
        <a:srgbClr val="BAE6FF"/>
      </a:accent5>
      <a:accent6>
        <a:srgbClr val="FFBF00"/>
      </a:accent6>
      <a:hlink>
        <a:srgbClr val="0173D4"/>
      </a:hlink>
      <a:folHlink>
        <a:srgbClr val="11A6FF"/>
      </a:folHlink>
    </a:clrScheme>
    <a:fontScheme name="pptshop 6">
      <a:majorFont>
        <a:latin typeface="Arial"/>
        <a:ea typeface="나눔고딕"/>
        <a:cs typeface=""/>
      </a:majorFont>
      <a:minorFont>
        <a:latin typeface="Calibri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267</Words>
  <Application>Microsoft Office PowerPoint</Application>
  <PresentationFormat>화면 슬라이드 쇼(4:3)</PresentationFormat>
  <Paragraphs>91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Arial</vt:lpstr>
      <vt:lpstr>나눔고딕</vt:lpstr>
      <vt:lpstr>Calibri</vt:lpstr>
      <vt:lpstr>맑은 고딕</vt:lpstr>
      <vt:lpstr>돋움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기존 Application vs Smart Mobile Web Application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Heeseung</dc:creator>
  <cp:lastModifiedBy>임승한</cp:lastModifiedBy>
  <cp:revision>39</cp:revision>
  <dcterms:created xsi:type="dcterms:W3CDTF">2015-05-21T11:57:57Z</dcterms:created>
  <dcterms:modified xsi:type="dcterms:W3CDTF">2015-06-17T20:52:20Z</dcterms:modified>
</cp:coreProperties>
</file>